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1" r:id="rId1"/>
  </p:sldMasterIdLst>
  <p:notesMasterIdLst>
    <p:notesMasterId r:id="rId24"/>
  </p:notesMasterIdLst>
  <p:sldIdLst>
    <p:sldId id="257" r:id="rId2"/>
    <p:sldId id="260" r:id="rId3"/>
    <p:sldId id="261" r:id="rId4"/>
    <p:sldId id="262" r:id="rId5"/>
    <p:sldId id="263" r:id="rId6"/>
    <p:sldId id="265" r:id="rId7"/>
    <p:sldId id="266" r:id="rId8"/>
    <p:sldId id="267" r:id="rId9"/>
    <p:sldId id="268" r:id="rId10"/>
    <p:sldId id="269" r:id="rId11"/>
    <p:sldId id="280" r:id="rId12"/>
    <p:sldId id="271" r:id="rId13"/>
    <p:sldId id="270" r:id="rId14"/>
    <p:sldId id="272" r:id="rId15"/>
    <p:sldId id="278" r:id="rId16"/>
    <p:sldId id="273" r:id="rId17"/>
    <p:sldId id="274" r:id="rId18"/>
    <p:sldId id="275" r:id="rId19"/>
    <p:sldId id="276" r:id="rId20"/>
    <p:sldId id="279" r:id="rId21"/>
    <p:sldId id="277"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7" autoAdjust="0"/>
    <p:restoredTop sz="94690" autoAdjust="0"/>
  </p:normalViewPr>
  <p:slideViewPr>
    <p:cSldViewPr>
      <p:cViewPr varScale="1">
        <p:scale>
          <a:sx n="108" d="100"/>
          <a:sy n="108" d="100"/>
        </p:scale>
        <p:origin x="170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C1C632-BC61-4397-90C0-86EC36143219}" type="datetimeFigureOut">
              <a:rPr lang="en-US" smtClean="0"/>
              <a:t>7/6/2017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95F9D-30AE-494F-97D2-C67BDABC6453}" type="slidenum">
              <a:rPr lang="en-US" smtClean="0"/>
              <a:t>‹#›</a:t>
            </a:fld>
            <a:endParaRPr lang="en-US" dirty="0"/>
          </a:p>
        </p:txBody>
      </p:sp>
    </p:spTree>
    <p:extLst>
      <p:ext uri="{BB962C8B-B14F-4D97-AF65-F5344CB8AC3E}">
        <p14:creationId xmlns:p14="http://schemas.microsoft.com/office/powerpoint/2010/main" val="320660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95F9D-30AE-494F-97D2-C67BDABC6453}" type="slidenum">
              <a:rPr lang="en-US" smtClean="0"/>
              <a:t>1</a:t>
            </a:fld>
            <a:endParaRPr lang="en-US" dirty="0"/>
          </a:p>
        </p:txBody>
      </p:sp>
    </p:spTree>
    <p:extLst>
      <p:ext uri="{BB962C8B-B14F-4D97-AF65-F5344CB8AC3E}">
        <p14:creationId xmlns:p14="http://schemas.microsoft.com/office/powerpoint/2010/main" val="1520725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E3B8A1B-F588-4829-8737-8FC6D3282E1C}" type="slidenum">
              <a:rPr lang="en-US" altLang="en-US"/>
              <a:pPr/>
              <a:t>6</a:t>
            </a:fld>
            <a:endParaRPr lang="en-US" altLang="en-US"/>
          </a:p>
        </p:txBody>
      </p:sp>
      <p:sp>
        <p:nvSpPr>
          <p:cNvPr id="2960386" name="Rectangle 2"/>
          <p:cNvSpPr>
            <a:spLocks noGrp="1" noRot="1" noChangeAspect="1" noChangeArrowheads="1" noTextEdit="1"/>
          </p:cNvSpPr>
          <p:nvPr>
            <p:ph type="sldImg"/>
          </p:nvPr>
        </p:nvSpPr>
        <p:spPr bwMode="auto">
          <a:xfrm>
            <a:off x="1165225" y="692150"/>
            <a:ext cx="4616450" cy="3462338"/>
          </a:xfrm>
          <a:prstGeom prst="rect">
            <a:avLst/>
          </a:prstGeom>
          <a:solidFill>
            <a:srgbClr val="FFFFFF"/>
          </a:solidFill>
          <a:ln>
            <a:solidFill>
              <a:srgbClr val="000000"/>
            </a:solidFill>
            <a:miter lim="800000"/>
            <a:headEnd/>
            <a:tailEnd/>
          </a:ln>
        </p:spPr>
      </p:sp>
      <p:sp>
        <p:nvSpPr>
          <p:cNvPr id="2960387" name="Rectangle 3"/>
          <p:cNvSpPr>
            <a:spLocks noGrp="1" noChangeArrowheads="1"/>
          </p:cNvSpPr>
          <p:nvPr>
            <p:ph type="body" idx="1"/>
          </p:nvPr>
        </p:nvSpPr>
        <p:spPr bwMode="auto">
          <a:xfrm>
            <a:off x="927100" y="4384675"/>
            <a:ext cx="5092700" cy="4156075"/>
          </a:xfrm>
          <a:prstGeom prst="rect">
            <a:avLst/>
          </a:prstGeom>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4209233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E95F9D-30AE-494F-97D2-C67BDABC64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301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429000"/>
            <a:ext cx="6400800" cy="2362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ppt-heade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33272"/>
          </a:xfrm>
          <a:prstGeom prst="rect">
            <a:avLst/>
          </a:prstGeom>
        </p:spPr>
      </p:pic>
      <p:pic>
        <p:nvPicPr>
          <p:cNvPr id="6" name="Picture 5" descr="gormley-group-ref-nota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76200"/>
            <a:ext cx="1371600" cy="614064"/>
          </a:xfrm>
          <a:prstGeom prst="rect">
            <a:avLst/>
          </a:prstGeom>
        </p:spPr>
      </p:pic>
      <p:sp>
        <p:nvSpPr>
          <p:cNvPr id="7" name="TextBox 6"/>
          <p:cNvSpPr txBox="1"/>
          <p:nvPr userDrawn="1"/>
        </p:nvSpPr>
        <p:spPr>
          <a:xfrm>
            <a:off x="381000" y="637401"/>
            <a:ext cx="1905000" cy="276999"/>
          </a:xfrm>
          <a:prstGeom prst="rect">
            <a:avLst/>
          </a:prstGeom>
          <a:noFill/>
        </p:spPr>
        <p:txBody>
          <a:bodyPr wrap="square" rtlCol="0">
            <a:spAutoFit/>
          </a:bodyPr>
          <a:lstStyle/>
          <a:p>
            <a:pPr algn="l"/>
            <a:r>
              <a:rPr lang="en-US" sz="1200" b="0" i="0" kern="1200" dirty="0">
                <a:solidFill>
                  <a:schemeClr val="bg1"/>
                </a:solidFill>
                <a:latin typeface="Cambria"/>
                <a:ea typeface="+mn-ea"/>
                <a:cs typeface="Cambria"/>
              </a:rPr>
              <a:t>www.gormgroup.com</a:t>
            </a:r>
            <a:endParaRPr lang="en-US" sz="1200" b="0" i="0" dirty="0">
              <a:solidFill>
                <a:schemeClr val="bg1"/>
              </a:solidFill>
              <a:latin typeface="Cambria"/>
              <a:cs typeface="Cambria"/>
            </a:endParaRPr>
          </a:p>
        </p:txBody>
      </p:sp>
    </p:spTree>
    <p:extLst>
      <p:ext uri="{BB962C8B-B14F-4D97-AF65-F5344CB8AC3E}">
        <p14:creationId xmlns:p14="http://schemas.microsoft.com/office/powerpoint/2010/main" val="3888326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0" y="6096000"/>
            <a:ext cx="1066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01980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6096000"/>
            <a:ext cx="2133600" cy="365125"/>
          </a:xfrm>
          <a:prstGeom prst="rect">
            <a:avLst/>
          </a:prstGeom>
        </p:spPr>
        <p:txBody>
          <a:bodyPr/>
          <a:lstStyle/>
          <a:p>
            <a:fld id="{56CFE002-18A8-421E-8A7B-CB1625463075}" type="slidenum">
              <a:rPr lang="en-US" smtClean="0"/>
              <a:t>‹#›</a:t>
            </a:fld>
            <a:endParaRPr lang="en-US" dirty="0"/>
          </a:p>
        </p:txBody>
      </p:sp>
      <p:pic>
        <p:nvPicPr>
          <p:cNvPr id="10" name="Picture 9" descr="ppt-heade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33272"/>
          </a:xfrm>
          <a:prstGeom prst="rect">
            <a:avLst/>
          </a:prstGeom>
        </p:spPr>
      </p:pic>
      <p:pic>
        <p:nvPicPr>
          <p:cNvPr id="11" name="Picture 10" descr="gormley-group-ref-nota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76200"/>
            <a:ext cx="1371600" cy="614064"/>
          </a:xfrm>
          <a:prstGeom prst="rect">
            <a:avLst/>
          </a:prstGeom>
        </p:spPr>
      </p:pic>
      <p:sp>
        <p:nvSpPr>
          <p:cNvPr id="12" name="TextBox 11"/>
          <p:cNvSpPr txBox="1"/>
          <p:nvPr userDrawn="1"/>
        </p:nvSpPr>
        <p:spPr>
          <a:xfrm>
            <a:off x="381000" y="637401"/>
            <a:ext cx="1905000" cy="276999"/>
          </a:xfrm>
          <a:prstGeom prst="rect">
            <a:avLst/>
          </a:prstGeom>
          <a:noFill/>
        </p:spPr>
        <p:txBody>
          <a:bodyPr wrap="square" rtlCol="0">
            <a:spAutoFit/>
          </a:bodyPr>
          <a:lstStyle/>
          <a:p>
            <a:pPr algn="l"/>
            <a:r>
              <a:rPr lang="en-US" sz="1200" b="0" i="0" kern="1200" dirty="0">
                <a:solidFill>
                  <a:schemeClr val="bg1"/>
                </a:solidFill>
                <a:latin typeface="Cambria"/>
                <a:ea typeface="+mn-ea"/>
                <a:cs typeface="Cambria"/>
              </a:rPr>
              <a:t>www.gormgroup.com</a:t>
            </a:r>
            <a:endParaRPr lang="en-US" sz="1200" b="0" i="0" dirty="0">
              <a:solidFill>
                <a:schemeClr val="bg1"/>
              </a:solidFill>
              <a:latin typeface="Cambria"/>
              <a:cs typeface="Cambria"/>
            </a:endParaRPr>
          </a:p>
        </p:txBody>
      </p:sp>
    </p:spTree>
    <p:extLst>
      <p:ext uri="{BB962C8B-B14F-4D97-AF65-F5344CB8AC3E}">
        <p14:creationId xmlns:p14="http://schemas.microsoft.com/office/powerpoint/2010/main" val="327435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0" y="6096000"/>
            <a:ext cx="10668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934200" y="6096000"/>
            <a:ext cx="2133600" cy="365125"/>
          </a:xfrm>
          <a:prstGeom prst="rect">
            <a:avLst/>
          </a:prstGeom>
        </p:spPr>
        <p:txBody>
          <a:bodyPr/>
          <a:lstStyle/>
          <a:p>
            <a:fld id="{56CFE002-18A8-421E-8A7B-CB1625463075}" type="slidenum">
              <a:rPr lang="en-US" smtClean="0"/>
              <a:t>‹#›</a:t>
            </a:fld>
            <a:endParaRPr lang="en-US" dirty="0"/>
          </a:p>
        </p:txBody>
      </p:sp>
      <p:pic>
        <p:nvPicPr>
          <p:cNvPr id="12" name="Picture 11" descr="ppt-heade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33272"/>
          </a:xfrm>
          <a:prstGeom prst="rect">
            <a:avLst/>
          </a:prstGeom>
        </p:spPr>
      </p:pic>
      <p:pic>
        <p:nvPicPr>
          <p:cNvPr id="13" name="Picture 12" descr="gormley-group-ref-nota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76200"/>
            <a:ext cx="1371600" cy="614064"/>
          </a:xfrm>
          <a:prstGeom prst="rect">
            <a:avLst/>
          </a:prstGeom>
        </p:spPr>
      </p:pic>
      <p:sp>
        <p:nvSpPr>
          <p:cNvPr id="14" name="TextBox 13"/>
          <p:cNvSpPr txBox="1"/>
          <p:nvPr userDrawn="1"/>
        </p:nvSpPr>
        <p:spPr>
          <a:xfrm>
            <a:off x="381000" y="637401"/>
            <a:ext cx="1905000" cy="276999"/>
          </a:xfrm>
          <a:prstGeom prst="rect">
            <a:avLst/>
          </a:prstGeom>
          <a:noFill/>
        </p:spPr>
        <p:txBody>
          <a:bodyPr wrap="square" rtlCol="0">
            <a:spAutoFit/>
          </a:bodyPr>
          <a:lstStyle/>
          <a:p>
            <a:pPr algn="l"/>
            <a:r>
              <a:rPr lang="en-US" sz="1200" b="0" i="0" kern="1200" dirty="0">
                <a:solidFill>
                  <a:schemeClr val="bg1"/>
                </a:solidFill>
                <a:latin typeface="Cambria"/>
                <a:ea typeface="+mn-ea"/>
                <a:cs typeface="Cambria"/>
              </a:rPr>
              <a:t>www.gormgroup.com</a:t>
            </a:r>
            <a:endParaRPr lang="en-US" sz="1200" b="0" i="0" dirty="0">
              <a:solidFill>
                <a:schemeClr val="bg1"/>
              </a:solidFill>
              <a:latin typeface="Cambria"/>
              <a:cs typeface="Cambria"/>
            </a:endParaRPr>
          </a:p>
        </p:txBody>
      </p:sp>
    </p:spTree>
    <p:extLst>
      <p:ext uri="{BB962C8B-B14F-4D97-AF65-F5344CB8AC3E}">
        <p14:creationId xmlns:p14="http://schemas.microsoft.com/office/powerpoint/2010/main" val="228665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5867400"/>
            <a:ext cx="1066800" cy="401638"/>
          </a:xfrm>
          <a:prstGeom prst="rect">
            <a:avLst/>
          </a:prstGeom>
        </p:spPr>
        <p:txBody>
          <a:bodyPr/>
          <a:lstStyle/>
          <a:p>
            <a:endParaRPr lang="en-US" dirty="0"/>
          </a:p>
        </p:txBody>
      </p:sp>
      <p:sp>
        <p:nvSpPr>
          <p:cNvPr id="4" name="Footer Placeholder 3"/>
          <p:cNvSpPr>
            <a:spLocks noGrp="1"/>
          </p:cNvSpPr>
          <p:nvPr>
            <p:ph type="ftr" sz="quarter" idx="11"/>
          </p:nvPr>
        </p:nvSpPr>
        <p:spPr>
          <a:xfrm>
            <a:off x="3124200" y="5867400"/>
            <a:ext cx="2895600" cy="401638"/>
          </a:xfrm>
          <a:prstGeom prst="rect">
            <a:avLst/>
          </a:prstGeom>
        </p:spPr>
        <p:txBody>
          <a:bodyPr/>
          <a:lstStyle/>
          <a:p>
            <a:endParaRPr lang="en-US" dirty="0"/>
          </a:p>
        </p:txBody>
      </p:sp>
      <p:sp>
        <p:nvSpPr>
          <p:cNvPr id="5" name="Slide Number Placeholder 4"/>
          <p:cNvSpPr>
            <a:spLocks noGrp="1"/>
          </p:cNvSpPr>
          <p:nvPr>
            <p:ph type="sldNum" sz="quarter" idx="12"/>
          </p:nvPr>
        </p:nvSpPr>
        <p:spPr>
          <a:xfrm>
            <a:off x="6934200" y="5791200"/>
            <a:ext cx="2133600" cy="401638"/>
          </a:xfrm>
          <a:prstGeom prst="rect">
            <a:avLst/>
          </a:prstGeom>
        </p:spPr>
        <p:txBody>
          <a:bodyPr/>
          <a:lstStyle/>
          <a:p>
            <a:fld id="{56CFE002-18A8-421E-8A7B-CB1625463075}" type="slidenum">
              <a:rPr lang="en-US" smtClean="0"/>
              <a:t>‹#›</a:t>
            </a:fld>
            <a:endParaRPr lang="en-US" dirty="0"/>
          </a:p>
        </p:txBody>
      </p:sp>
      <p:pic>
        <p:nvPicPr>
          <p:cNvPr id="8" name="Picture 7" descr="ppt-heade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33272"/>
          </a:xfrm>
          <a:prstGeom prst="rect">
            <a:avLst/>
          </a:prstGeom>
        </p:spPr>
      </p:pic>
      <p:pic>
        <p:nvPicPr>
          <p:cNvPr id="9" name="Picture 8" descr="gormley-group-ref-nota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76200"/>
            <a:ext cx="1371600" cy="614064"/>
          </a:xfrm>
          <a:prstGeom prst="rect">
            <a:avLst/>
          </a:prstGeom>
        </p:spPr>
      </p:pic>
      <p:sp>
        <p:nvSpPr>
          <p:cNvPr id="10" name="TextBox 9"/>
          <p:cNvSpPr txBox="1"/>
          <p:nvPr userDrawn="1"/>
        </p:nvSpPr>
        <p:spPr>
          <a:xfrm>
            <a:off x="381000" y="637401"/>
            <a:ext cx="1905000" cy="276999"/>
          </a:xfrm>
          <a:prstGeom prst="rect">
            <a:avLst/>
          </a:prstGeom>
          <a:noFill/>
        </p:spPr>
        <p:txBody>
          <a:bodyPr wrap="square" rtlCol="0">
            <a:spAutoFit/>
          </a:bodyPr>
          <a:lstStyle/>
          <a:p>
            <a:pPr algn="l"/>
            <a:r>
              <a:rPr lang="en-US" sz="1200" b="0" i="0" kern="1200" dirty="0">
                <a:solidFill>
                  <a:schemeClr val="bg1"/>
                </a:solidFill>
                <a:latin typeface="Cambria"/>
                <a:ea typeface="+mn-ea"/>
                <a:cs typeface="Cambria"/>
              </a:rPr>
              <a:t>www.gormgroup.com</a:t>
            </a:r>
            <a:endParaRPr lang="en-US" sz="1200" b="0" i="0" dirty="0">
              <a:solidFill>
                <a:schemeClr val="bg1"/>
              </a:solidFill>
              <a:latin typeface="Cambria"/>
              <a:cs typeface="Cambria"/>
            </a:endParaRPr>
          </a:p>
        </p:txBody>
      </p:sp>
    </p:spTree>
    <p:extLst>
      <p:ext uri="{BB962C8B-B14F-4D97-AF65-F5344CB8AC3E}">
        <p14:creationId xmlns:p14="http://schemas.microsoft.com/office/powerpoint/2010/main" val="1968196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753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ppt-heade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33272"/>
          </a:xfrm>
          <a:prstGeom prst="rect">
            <a:avLst/>
          </a:prstGeom>
        </p:spPr>
      </p:pic>
      <p:pic>
        <p:nvPicPr>
          <p:cNvPr id="6" name="Picture 5" descr="gormley-group-ref-nota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76200"/>
            <a:ext cx="1371600" cy="614064"/>
          </a:xfrm>
          <a:prstGeom prst="rect">
            <a:avLst/>
          </a:prstGeom>
        </p:spPr>
      </p:pic>
      <p:sp>
        <p:nvSpPr>
          <p:cNvPr id="7" name="TextBox 6"/>
          <p:cNvSpPr txBox="1"/>
          <p:nvPr userDrawn="1"/>
        </p:nvSpPr>
        <p:spPr>
          <a:xfrm>
            <a:off x="381000" y="637401"/>
            <a:ext cx="1905000" cy="276999"/>
          </a:xfrm>
          <a:prstGeom prst="rect">
            <a:avLst/>
          </a:prstGeom>
          <a:noFill/>
        </p:spPr>
        <p:txBody>
          <a:bodyPr wrap="square" rtlCol="0">
            <a:spAutoFit/>
          </a:bodyPr>
          <a:lstStyle/>
          <a:p>
            <a:pPr algn="l"/>
            <a:r>
              <a:rPr lang="en-US" sz="1200" b="0" i="0" kern="1200" dirty="0">
                <a:solidFill>
                  <a:schemeClr val="bg1"/>
                </a:solidFill>
                <a:latin typeface="Cambria"/>
                <a:ea typeface="+mn-ea"/>
                <a:cs typeface="Cambria"/>
              </a:rPr>
              <a:t>www.gormgroup.com</a:t>
            </a:r>
            <a:endParaRPr lang="en-US" sz="1200" b="0" i="0" dirty="0">
              <a:solidFill>
                <a:schemeClr val="bg1"/>
              </a:solidFill>
              <a:latin typeface="Cambria"/>
              <a:cs typeface="Cambria"/>
            </a:endParaRPr>
          </a:p>
        </p:txBody>
      </p:sp>
    </p:spTree>
    <p:extLst>
      <p:ext uri="{BB962C8B-B14F-4D97-AF65-F5344CB8AC3E}">
        <p14:creationId xmlns:p14="http://schemas.microsoft.com/office/powerpoint/2010/main" val="186815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04900"/>
            <a:ext cx="8077200" cy="800100"/>
          </a:xfrm>
        </p:spPr>
        <p:txBody>
          <a:bodyPr/>
          <a:lstStyle/>
          <a:p>
            <a:r>
              <a:rPr lang="en-US" dirty="0"/>
              <a:t>Click to edit Master title style</a:t>
            </a:r>
          </a:p>
        </p:txBody>
      </p:sp>
      <p:sp>
        <p:nvSpPr>
          <p:cNvPr id="3" name="Content Placeholder 2"/>
          <p:cNvSpPr>
            <a:spLocks noGrp="1"/>
          </p:cNvSpPr>
          <p:nvPr>
            <p:ph idx="1"/>
          </p:nvPr>
        </p:nvSpPr>
        <p:spPr>
          <a:xfrm>
            <a:off x="457200" y="2103437"/>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096000"/>
            <a:ext cx="12192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05800" y="6096000"/>
            <a:ext cx="381000" cy="365125"/>
          </a:xfrm>
          <a:prstGeom prst="rect">
            <a:avLst/>
          </a:prstGeom>
        </p:spPr>
        <p:txBody>
          <a:bodyPr/>
          <a:lstStyle/>
          <a:p>
            <a:fld id="{56CFE002-18A8-421E-8A7B-CB1625463075}" type="slidenum">
              <a:rPr lang="en-US" smtClean="0"/>
              <a:t>‹#›</a:t>
            </a:fld>
            <a:endParaRPr lang="en-US" dirty="0"/>
          </a:p>
        </p:txBody>
      </p:sp>
      <p:pic>
        <p:nvPicPr>
          <p:cNvPr id="8" name="Picture 7" descr="ppt-heade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33272"/>
          </a:xfrm>
          <a:prstGeom prst="rect">
            <a:avLst/>
          </a:prstGeom>
        </p:spPr>
      </p:pic>
      <p:pic>
        <p:nvPicPr>
          <p:cNvPr id="11" name="Picture 10" descr="gormley-group-ref-nota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76200"/>
            <a:ext cx="1371600" cy="614064"/>
          </a:xfrm>
          <a:prstGeom prst="rect">
            <a:avLst/>
          </a:prstGeom>
        </p:spPr>
      </p:pic>
      <p:sp>
        <p:nvSpPr>
          <p:cNvPr id="12" name="TextBox 11"/>
          <p:cNvSpPr txBox="1"/>
          <p:nvPr userDrawn="1"/>
        </p:nvSpPr>
        <p:spPr>
          <a:xfrm>
            <a:off x="381000" y="637401"/>
            <a:ext cx="1905000" cy="276999"/>
          </a:xfrm>
          <a:prstGeom prst="rect">
            <a:avLst/>
          </a:prstGeom>
          <a:noFill/>
        </p:spPr>
        <p:txBody>
          <a:bodyPr wrap="square" rtlCol="0">
            <a:spAutoFit/>
          </a:bodyPr>
          <a:lstStyle/>
          <a:p>
            <a:pPr algn="l"/>
            <a:r>
              <a:rPr lang="en-US" sz="1200" b="0" i="0" kern="1200" dirty="0">
                <a:solidFill>
                  <a:schemeClr val="bg1"/>
                </a:solidFill>
                <a:latin typeface="Cambria"/>
                <a:ea typeface="+mn-ea"/>
                <a:cs typeface="Cambria"/>
              </a:rPr>
              <a:t>www.gormgroup.com</a:t>
            </a:r>
            <a:endParaRPr lang="en-US" sz="1200" b="0" i="0" dirty="0">
              <a:solidFill>
                <a:schemeClr val="bg1"/>
              </a:solidFill>
              <a:latin typeface="Cambria"/>
              <a:cs typeface="Cambria"/>
            </a:endParaRPr>
          </a:p>
        </p:txBody>
      </p:sp>
    </p:spTree>
    <p:extLst>
      <p:ext uri="{BB962C8B-B14F-4D97-AF65-F5344CB8AC3E}">
        <p14:creationId xmlns:p14="http://schemas.microsoft.com/office/powerpoint/2010/main" val="329170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04900"/>
            <a:ext cx="8077200" cy="876300"/>
          </a:xfrm>
        </p:spPr>
        <p:txBody>
          <a:bodyPr/>
          <a:lstStyle/>
          <a:p>
            <a:r>
              <a:rPr lang="en-US" dirty="0"/>
              <a:t>Click to edit Master title style</a:t>
            </a:r>
          </a:p>
        </p:txBody>
      </p:sp>
      <p:sp>
        <p:nvSpPr>
          <p:cNvPr id="3" name="Content Placeholder 2"/>
          <p:cNvSpPr>
            <a:spLocks noGrp="1"/>
          </p:cNvSpPr>
          <p:nvPr>
            <p:ph sz="half" idx="1"/>
          </p:nvPr>
        </p:nvSpPr>
        <p:spPr>
          <a:xfrm>
            <a:off x="609600" y="2255837"/>
            <a:ext cx="38862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0" y="2255837"/>
            <a:ext cx="38862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0" y="6096000"/>
            <a:ext cx="1066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86800" y="6096000"/>
            <a:ext cx="457200" cy="365125"/>
          </a:xfrm>
          <a:prstGeom prst="rect">
            <a:avLst/>
          </a:prstGeom>
        </p:spPr>
        <p:txBody>
          <a:bodyPr/>
          <a:lstStyle/>
          <a:p>
            <a:fld id="{56CFE002-18A8-421E-8A7B-CB1625463075}" type="slidenum">
              <a:rPr lang="en-US" smtClean="0"/>
              <a:t>‹#›</a:t>
            </a:fld>
            <a:endParaRPr lang="en-US" dirty="0"/>
          </a:p>
        </p:txBody>
      </p:sp>
      <p:pic>
        <p:nvPicPr>
          <p:cNvPr id="9" name="Picture 8" descr="ppt-heade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33272"/>
          </a:xfrm>
          <a:prstGeom prst="rect">
            <a:avLst/>
          </a:prstGeom>
        </p:spPr>
      </p:pic>
      <p:pic>
        <p:nvPicPr>
          <p:cNvPr id="12" name="Picture 11" descr="gormley-group-ref-nota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76200"/>
            <a:ext cx="1371600" cy="614064"/>
          </a:xfrm>
          <a:prstGeom prst="rect">
            <a:avLst/>
          </a:prstGeom>
        </p:spPr>
      </p:pic>
      <p:sp>
        <p:nvSpPr>
          <p:cNvPr id="13" name="TextBox 12"/>
          <p:cNvSpPr txBox="1"/>
          <p:nvPr userDrawn="1"/>
        </p:nvSpPr>
        <p:spPr>
          <a:xfrm>
            <a:off x="381000" y="637401"/>
            <a:ext cx="1905000" cy="276999"/>
          </a:xfrm>
          <a:prstGeom prst="rect">
            <a:avLst/>
          </a:prstGeom>
          <a:noFill/>
        </p:spPr>
        <p:txBody>
          <a:bodyPr wrap="square" rtlCol="0">
            <a:spAutoFit/>
          </a:bodyPr>
          <a:lstStyle/>
          <a:p>
            <a:pPr algn="l"/>
            <a:r>
              <a:rPr lang="en-US" sz="1200" b="0" i="0" kern="1200" dirty="0">
                <a:solidFill>
                  <a:schemeClr val="bg1"/>
                </a:solidFill>
                <a:latin typeface="Cambria"/>
                <a:ea typeface="+mn-ea"/>
                <a:cs typeface="Cambria"/>
              </a:rPr>
              <a:t>www.gormgroup.com</a:t>
            </a:r>
            <a:endParaRPr lang="en-US" sz="1200" b="0" i="0" dirty="0">
              <a:solidFill>
                <a:schemeClr val="bg1"/>
              </a:solidFill>
              <a:latin typeface="Cambria"/>
              <a:cs typeface="Cambria"/>
            </a:endParaRPr>
          </a:p>
        </p:txBody>
      </p:sp>
    </p:spTree>
    <p:extLst>
      <p:ext uri="{BB962C8B-B14F-4D97-AF65-F5344CB8AC3E}">
        <p14:creationId xmlns:p14="http://schemas.microsoft.com/office/powerpoint/2010/main" val="197126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90800"/>
            <a:ext cx="3008313" cy="3535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0" y="6096000"/>
            <a:ext cx="1066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6096000"/>
            <a:ext cx="2133600" cy="365125"/>
          </a:xfrm>
          <a:prstGeom prst="rect">
            <a:avLst/>
          </a:prstGeom>
        </p:spPr>
        <p:txBody>
          <a:bodyPr/>
          <a:lstStyle/>
          <a:p>
            <a:fld id="{56CFE002-18A8-421E-8A7B-CB1625463075}" type="slidenum">
              <a:rPr lang="en-US" smtClean="0"/>
              <a:t>‹#›</a:t>
            </a:fld>
            <a:endParaRPr lang="en-US" dirty="0"/>
          </a:p>
        </p:txBody>
      </p:sp>
      <p:pic>
        <p:nvPicPr>
          <p:cNvPr id="10" name="Picture 9" descr="ppt-heade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33272"/>
          </a:xfrm>
          <a:prstGeom prst="rect">
            <a:avLst/>
          </a:prstGeom>
        </p:spPr>
      </p:pic>
      <p:pic>
        <p:nvPicPr>
          <p:cNvPr id="11" name="Picture 10" descr="gormley-group-ref-nota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76200"/>
            <a:ext cx="1371600" cy="614064"/>
          </a:xfrm>
          <a:prstGeom prst="rect">
            <a:avLst/>
          </a:prstGeom>
        </p:spPr>
      </p:pic>
      <p:sp>
        <p:nvSpPr>
          <p:cNvPr id="12" name="TextBox 11"/>
          <p:cNvSpPr txBox="1"/>
          <p:nvPr userDrawn="1"/>
        </p:nvSpPr>
        <p:spPr>
          <a:xfrm>
            <a:off x="381000" y="637401"/>
            <a:ext cx="1905000" cy="276999"/>
          </a:xfrm>
          <a:prstGeom prst="rect">
            <a:avLst/>
          </a:prstGeom>
          <a:noFill/>
        </p:spPr>
        <p:txBody>
          <a:bodyPr wrap="square" rtlCol="0">
            <a:spAutoFit/>
          </a:bodyPr>
          <a:lstStyle/>
          <a:p>
            <a:pPr algn="l"/>
            <a:r>
              <a:rPr lang="en-US" sz="1200" b="0" i="0" kern="1200" dirty="0">
                <a:solidFill>
                  <a:schemeClr val="bg1"/>
                </a:solidFill>
                <a:latin typeface="Cambria"/>
                <a:ea typeface="+mn-ea"/>
                <a:cs typeface="Cambria"/>
              </a:rPr>
              <a:t>www.gormgroup.com</a:t>
            </a:r>
            <a:endParaRPr lang="en-US" sz="1200" b="0" i="0" dirty="0">
              <a:solidFill>
                <a:schemeClr val="bg1"/>
              </a:solidFill>
              <a:latin typeface="Cambria"/>
              <a:cs typeface="Cambria"/>
            </a:endParaRPr>
          </a:p>
        </p:txBody>
      </p:sp>
    </p:spTree>
    <p:extLst>
      <p:ext uri="{BB962C8B-B14F-4D97-AF65-F5344CB8AC3E}">
        <p14:creationId xmlns:p14="http://schemas.microsoft.com/office/powerpoint/2010/main" val="176053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0" y="6096000"/>
            <a:ext cx="1066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6096000"/>
            <a:ext cx="2133600" cy="365125"/>
          </a:xfrm>
          <a:prstGeom prst="rect">
            <a:avLst/>
          </a:prstGeom>
        </p:spPr>
        <p:txBody>
          <a:bodyPr/>
          <a:lstStyle/>
          <a:p>
            <a:fld id="{56CFE002-18A8-421E-8A7B-CB1625463075}" type="slidenum">
              <a:rPr lang="en-US" smtClean="0"/>
              <a:t>‹#›</a:t>
            </a:fld>
            <a:endParaRPr lang="en-US" dirty="0"/>
          </a:p>
        </p:txBody>
      </p:sp>
      <p:pic>
        <p:nvPicPr>
          <p:cNvPr id="10" name="Picture 9" descr="ppt-heade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33272"/>
          </a:xfrm>
          <a:prstGeom prst="rect">
            <a:avLst/>
          </a:prstGeom>
        </p:spPr>
      </p:pic>
      <p:pic>
        <p:nvPicPr>
          <p:cNvPr id="11" name="Picture 10" descr="gormley-group-ref-nota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76200"/>
            <a:ext cx="1371600" cy="614064"/>
          </a:xfrm>
          <a:prstGeom prst="rect">
            <a:avLst/>
          </a:prstGeom>
        </p:spPr>
      </p:pic>
      <p:sp>
        <p:nvSpPr>
          <p:cNvPr id="12" name="TextBox 11"/>
          <p:cNvSpPr txBox="1"/>
          <p:nvPr userDrawn="1"/>
        </p:nvSpPr>
        <p:spPr>
          <a:xfrm>
            <a:off x="381000" y="637401"/>
            <a:ext cx="1905000" cy="276999"/>
          </a:xfrm>
          <a:prstGeom prst="rect">
            <a:avLst/>
          </a:prstGeom>
          <a:noFill/>
        </p:spPr>
        <p:txBody>
          <a:bodyPr wrap="square" rtlCol="0">
            <a:spAutoFit/>
          </a:bodyPr>
          <a:lstStyle/>
          <a:p>
            <a:pPr algn="l"/>
            <a:r>
              <a:rPr lang="en-US" sz="1200" b="0" i="0" kern="1200" dirty="0">
                <a:solidFill>
                  <a:schemeClr val="bg1"/>
                </a:solidFill>
                <a:latin typeface="Cambria"/>
                <a:ea typeface="+mn-ea"/>
                <a:cs typeface="Cambria"/>
              </a:rPr>
              <a:t>www.gormgroup.com</a:t>
            </a:r>
            <a:endParaRPr lang="en-US" sz="1200" b="0" i="0" dirty="0">
              <a:solidFill>
                <a:schemeClr val="bg1"/>
              </a:solidFill>
              <a:latin typeface="Cambria"/>
              <a:cs typeface="Cambria"/>
            </a:endParaRPr>
          </a:p>
        </p:txBody>
      </p:sp>
    </p:spTree>
    <p:extLst>
      <p:ext uri="{BB962C8B-B14F-4D97-AF65-F5344CB8AC3E}">
        <p14:creationId xmlns:p14="http://schemas.microsoft.com/office/powerpoint/2010/main" val="344342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096000"/>
            <a:ext cx="1066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6096000"/>
            <a:ext cx="2133600" cy="365125"/>
          </a:xfrm>
          <a:prstGeom prst="rect">
            <a:avLst/>
          </a:prstGeom>
        </p:spPr>
        <p:txBody>
          <a:bodyPr/>
          <a:lstStyle/>
          <a:p>
            <a:fld id="{56CFE002-18A8-421E-8A7B-CB1625463075}" type="slidenum">
              <a:rPr lang="en-US" smtClean="0"/>
              <a:t>‹#›</a:t>
            </a:fld>
            <a:endParaRPr lang="en-US" dirty="0"/>
          </a:p>
        </p:txBody>
      </p:sp>
      <p:pic>
        <p:nvPicPr>
          <p:cNvPr id="9" name="Picture 8" descr="ppt-heade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33272"/>
          </a:xfrm>
          <a:prstGeom prst="rect">
            <a:avLst/>
          </a:prstGeom>
        </p:spPr>
      </p:pic>
      <p:pic>
        <p:nvPicPr>
          <p:cNvPr id="10" name="Picture 9" descr="gormley-group-ref-nota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76200"/>
            <a:ext cx="1371600" cy="614064"/>
          </a:xfrm>
          <a:prstGeom prst="rect">
            <a:avLst/>
          </a:prstGeom>
        </p:spPr>
      </p:pic>
      <p:sp>
        <p:nvSpPr>
          <p:cNvPr id="11" name="TextBox 10"/>
          <p:cNvSpPr txBox="1"/>
          <p:nvPr userDrawn="1"/>
        </p:nvSpPr>
        <p:spPr>
          <a:xfrm>
            <a:off x="381000" y="637401"/>
            <a:ext cx="1905000" cy="276999"/>
          </a:xfrm>
          <a:prstGeom prst="rect">
            <a:avLst/>
          </a:prstGeom>
          <a:noFill/>
        </p:spPr>
        <p:txBody>
          <a:bodyPr wrap="square" rtlCol="0">
            <a:spAutoFit/>
          </a:bodyPr>
          <a:lstStyle/>
          <a:p>
            <a:pPr algn="l"/>
            <a:r>
              <a:rPr lang="en-US" sz="1200" b="0" i="0" kern="1200" dirty="0">
                <a:solidFill>
                  <a:schemeClr val="bg1"/>
                </a:solidFill>
                <a:latin typeface="Cambria"/>
                <a:ea typeface="+mn-ea"/>
                <a:cs typeface="Cambria"/>
              </a:rPr>
              <a:t>www.gormgroup.com</a:t>
            </a:r>
            <a:endParaRPr lang="en-US" sz="1200" b="0" i="0" dirty="0">
              <a:solidFill>
                <a:schemeClr val="bg1"/>
              </a:solidFill>
              <a:latin typeface="Cambria"/>
              <a:cs typeface="Cambria"/>
            </a:endParaRPr>
          </a:p>
        </p:txBody>
      </p:sp>
    </p:spTree>
    <p:extLst>
      <p:ext uri="{BB962C8B-B14F-4D97-AF65-F5344CB8AC3E}">
        <p14:creationId xmlns:p14="http://schemas.microsoft.com/office/powerpoint/2010/main" val="2165050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1143000"/>
            <a:ext cx="6019800" cy="49831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096000"/>
            <a:ext cx="1066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6096000"/>
            <a:ext cx="2133600" cy="365125"/>
          </a:xfrm>
          <a:prstGeom prst="rect">
            <a:avLst/>
          </a:prstGeom>
        </p:spPr>
        <p:txBody>
          <a:bodyPr/>
          <a:lstStyle/>
          <a:p>
            <a:fld id="{56CFE002-18A8-421E-8A7B-CB1625463075}" type="slidenum">
              <a:rPr lang="en-US" smtClean="0"/>
              <a:t>‹#›</a:t>
            </a:fld>
            <a:endParaRPr lang="en-US" dirty="0"/>
          </a:p>
        </p:txBody>
      </p:sp>
      <p:pic>
        <p:nvPicPr>
          <p:cNvPr id="9" name="Picture 8" descr="ppt-heade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33272"/>
          </a:xfrm>
          <a:prstGeom prst="rect">
            <a:avLst/>
          </a:prstGeom>
        </p:spPr>
      </p:pic>
      <p:pic>
        <p:nvPicPr>
          <p:cNvPr id="10" name="Picture 9" descr="gormley-group-ref-nota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76200"/>
            <a:ext cx="1371600" cy="614064"/>
          </a:xfrm>
          <a:prstGeom prst="rect">
            <a:avLst/>
          </a:prstGeom>
        </p:spPr>
      </p:pic>
      <p:sp>
        <p:nvSpPr>
          <p:cNvPr id="11" name="TextBox 10"/>
          <p:cNvSpPr txBox="1"/>
          <p:nvPr userDrawn="1"/>
        </p:nvSpPr>
        <p:spPr>
          <a:xfrm>
            <a:off x="381000" y="637401"/>
            <a:ext cx="1905000" cy="276999"/>
          </a:xfrm>
          <a:prstGeom prst="rect">
            <a:avLst/>
          </a:prstGeom>
          <a:noFill/>
        </p:spPr>
        <p:txBody>
          <a:bodyPr wrap="square" rtlCol="0">
            <a:spAutoFit/>
          </a:bodyPr>
          <a:lstStyle/>
          <a:p>
            <a:pPr algn="l"/>
            <a:r>
              <a:rPr lang="en-US" sz="1200" b="0" i="0" kern="1200" dirty="0">
                <a:solidFill>
                  <a:schemeClr val="bg1"/>
                </a:solidFill>
                <a:latin typeface="Cambria"/>
                <a:ea typeface="+mn-ea"/>
                <a:cs typeface="Cambria"/>
              </a:rPr>
              <a:t>www.gormgroup.com</a:t>
            </a:r>
            <a:endParaRPr lang="en-US" sz="1200" b="0" i="0" dirty="0">
              <a:solidFill>
                <a:schemeClr val="bg1"/>
              </a:solidFill>
              <a:latin typeface="Cambria"/>
              <a:cs typeface="Cambria"/>
            </a:endParaRPr>
          </a:p>
        </p:txBody>
      </p:sp>
    </p:spTree>
    <p:extLst>
      <p:ext uri="{BB962C8B-B14F-4D97-AF65-F5344CB8AC3E}">
        <p14:creationId xmlns:p14="http://schemas.microsoft.com/office/powerpoint/2010/main" val="421106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7672" y="5791200"/>
            <a:ext cx="1066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51872" y="579120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61872" y="5791200"/>
            <a:ext cx="2133600" cy="365125"/>
          </a:xfrm>
          <a:prstGeom prst="rect">
            <a:avLst/>
          </a:prstGeom>
        </p:spPr>
        <p:txBody>
          <a:bodyPr/>
          <a:lstStyle/>
          <a:p>
            <a:fld id="{56CFE002-18A8-421E-8A7B-CB1625463075}" type="slidenum">
              <a:rPr lang="en-US" smtClean="0"/>
              <a:t>‹#›</a:t>
            </a:fld>
            <a:endParaRPr lang="en-US" dirty="0"/>
          </a:p>
        </p:txBody>
      </p:sp>
      <p:sp>
        <p:nvSpPr>
          <p:cNvPr id="8" name="Text Placeholder 2"/>
          <p:cNvSpPr>
            <a:spLocks noGrp="1"/>
          </p:cNvSpPr>
          <p:nvPr>
            <p:ph idx="1"/>
          </p:nvPr>
        </p:nvSpPr>
        <p:spPr>
          <a:xfrm>
            <a:off x="457200" y="1371601"/>
            <a:ext cx="82296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ppt-heade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33272"/>
          </a:xfrm>
          <a:prstGeom prst="rect">
            <a:avLst/>
          </a:prstGeom>
        </p:spPr>
      </p:pic>
      <p:pic>
        <p:nvPicPr>
          <p:cNvPr id="11" name="Picture 10" descr="gormley-group-ref-nota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76200"/>
            <a:ext cx="1371600" cy="614064"/>
          </a:xfrm>
          <a:prstGeom prst="rect">
            <a:avLst/>
          </a:prstGeom>
        </p:spPr>
      </p:pic>
      <p:sp>
        <p:nvSpPr>
          <p:cNvPr id="12" name="TextBox 11"/>
          <p:cNvSpPr txBox="1"/>
          <p:nvPr userDrawn="1"/>
        </p:nvSpPr>
        <p:spPr>
          <a:xfrm>
            <a:off x="381000" y="637401"/>
            <a:ext cx="1905000" cy="276999"/>
          </a:xfrm>
          <a:prstGeom prst="rect">
            <a:avLst/>
          </a:prstGeom>
          <a:noFill/>
        </p:spPr>
        <p:txBody>
          <a:bodyPr wrap="square" rtlCol="0">
            <a:spAutoFit/>
          </a:bodyPr>
          <a:lstStyle/>
          <a:p>
            <a:pPr algn="l"/>
            <a:r>
              <a:rPr lang="en-US" sz="1200" b="0" i="0" kern="1200" dirty="0">
                <a:solidFill>
                  <a:schemeClr val="bg1"/>
                </a:solidFill>
                <a:latin typeface="Cambria"/>
                <a:ea typeface="+mn-ea"/>
                <a:cs typeface="Cambria"/>
              </a:rPr>
              <a:t>www.gormgroup.com</a:t>
            </a:r>
            <a:endParaRPr lang="en-US" sz="1200" b="0" i="0" dirty="0">
              <a:solidFill>
                <a:schemeClr val="bg1"/>
              </a:solidFill>
              <a:latin typeface="Cambria"/>
              <a:cs typeface="Cambria"/>
            </a:endParaRPr>
          </a:p>
        </p:txBody>
      </p:sp>
    </p:spTree>
    <p:extLst>
      <p:ext uri="{BB962C8B-B14F-4D97-AF65-F5344CB8AC3E}">
        <p14:creationId xmlns:p14="http://schemas.microsoft.com/office/powerpoint/2010/main" val="337581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73162"/>
            <a:ext cx="8229600" cy="8080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241550"/>
            <a:ext cx="8229600" cy="37020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0" y="-3"/>
            <a:ext cx="9144000" cy="1033272"/>
          </a:xfrm>
          <a:prstGeom prst="rect">
            <a:avLst/>
          </a:prstGeom>
          <a:solidFill>
            <a:schemeClr val="tx1"/>
          </a:solidFill>
        </p:spPr>
        <p:txBody>
          <a:bodyPr wrap="square" rtlCol="0">
            <a:spAutoFit/>
          </a:bodyPr>
          <a:lstStyle/>
          <a:p>
            <a:endParaRPr lang="en-US" dirty="0"/>
          </a:p>
        </p:txBody>
      </p:sp>
      <p:pic>
        <p:nvPicPr>
          <p:cNvPr id="6" name="Picture 5" descr="gormley-group-ref-notag.eps"/>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0" y="76200"/>
            <a:ext cx="1371600" cy="614064"/>
          </a:xfrm>
          <a:prstGeom prst="rect">
            <a:avLst/>
          </a:prstGeom>
        </p:spPr>
      </p:pic>
      <p:sp>
        <p:nvSpPr>
          <p:cNvPr id="9" name="TextBox 8"/>
          <p:cNvSpPr txBox="1"/>
          <p:nvPr userDrawn="1"/>
        </p:nvSpPr>
        <p:spPr>
          <a:xfrm>
            <a:off x="0" y="6400800"/>
            <a:ext cx="9144000" cy="457200"/>
          </a:xfrm>
          <a:prstGeom prst="rect">
            <a:avLst/>
          </a:prstGeom>
          <a:solidFill>
            <a:schemeClr val="tx1"/>
          </a:solidFill>
        </p:spPr>
        <p:txBody>
          <a:bodyPr wrap="square" rtlCol="0">
            <a:spAutoFit/>
          </a:bodyPr>
          <a:lstStyle/>
          <a:p>
            <a:endParaRPr lang="en-US" dirty="0"/>
          </a:p>
        </p:txBody>
      </p:sp>
      <p:sp>
        <p:nvSpPr>
          <p:cNvPr id="10" name="TextBox 9"/>
          <p:cNvSpPr txBox="1"/>
          <p:nvPr userDrawn="1"/>
        </p:nvSpPr>
        <p:spPr>
          <a:xfrm>
            <a:off x="685800" y="6400800"/>
            <a:ext cx="7848600" cy="307777"/>
          </a:xfrm>
          <a:prstGeom prst="rect">
            <a:avLst/>
          </a:prstGeom>
          <a:noFill/>
        </p:spPr>
        <p:txBody>
          <a:bodyPr wrap="square" rtlCol="0">
            <a:spAutoFit/>
          </a:bodyPr>
          <a:lstStyle/>
          <a:p>
            <a:pPr algn="ctr"/>
            <a:r>
              <a:rPr lang="en-US" sz="1400" b="0" i="1" kern="1200" dirty="0">
                <a:solidFill>
                  <a:schemeClr val="bg1"/>
                </a:solidFill>
                <a:latin typeface="Cambria"/>
                <a:ea typeface="+mn-ea"/>
                <a:cs typeface="Cambria"/>
              </a:rPr>
              <a:t>Unparalleled domain expertise with every single type of GSA and VA Schedule.</a:t>
            </a:r>
            <a:endParaRPr lang="en-US" sz="1400" b="0" i="1" dirty="0">
              <a:solidFill>
                <a:schemeClr val="bg1"/>
              </a:solidFill>
              <a:latin typeface="Cambria"/>
              <a:cs typeface="Cambria"/>
            </a:endParaRPr>
          </a:p>
        </p:txBody>
      </p:sp>
      <p:sp>
        <p:nvSpPr>
          <p:cNvPr id="8" name="TextBox 7"/>
          <p:cNvSpPr txBox="1"/>
          <p:nvPr userDrawn="1"/>
        </p:nvSpPr>
        <p:spPr>
          <a:xfrm>
            <a:off x="381000" y="637401"/>
            <a:ext cx="1905000" cy="276999"/>
          </a:xfrm>
          <a:prstGeom prst="rect">
            <a:avLst/>
          </a:prstGeom>
          <a:noFill/>
        </p:spPr>
        <p:txBody>
          <a:bodyPr wrap="square" rtlCol="0">
            <a:spAutoFit/>
          </a:bodyPr>
          <a:lstStyle/>
          <a:p>
            <a:pPr algn="l"/>
            <a:r>
              <a:rPr lang="en-US" sz="1200" b="0" i="0" kern="1200" dirty="0">
                <a:solidFill>
                  <a:schemeClr val="bg1"/>
                </a:solidFill>
                <a:latin typeface="Cambria"/>
                <a:ea typeface="+mn-ea"/>
                <a:cs typeface="Cambria"/>
              </a:rPr>
              <a:t>www.gormgroup.com</a:t>
            </a:r>
            <a:endParaRPr lang="en-US" sz="1200" b="0" i="0" dirty="0">
              <a:solidFill>
                <a:schemeClr val="bg1"/>
              </a:solidFill>
              <a:latin typeface="Cambria"/>
              <a:cs typeface="Cambria"/>
            </a:endParaRPr>
          </a:p>
        </p:txBody>
      </p:sp>
    </p:spTree>
    <p:extLst>
      <p:ext uri="{BB962C8B-B14F-4D97-AF65-F5344CB8AC3E}">
        <p14:creationId xmlns:p14="http://schemas.microsoft.com/office/powerpoint/2010/main" val="3048085069"/>
      </p:ext>
    </p:extLst>
  </p:cSld>
  <p:clrMap bg1="lt1" tx1="dk1" bg2="lt2" tx2="dk2" accent1="accent1" accent2="accent2" accent3="accent3" accent4="accent4" accent5="accent5" accent6="accent6" hlink="hlink" folHlink="folHlink"/>
  <p:sldLayoutIdLst>
    <p:sldLayoutId id="2147483752" r:id="rId1"/>
    <p:sldLayoutId id="2147483758" r:id="rId2"/>
    <p:sldLayoutId id="2147483753" r:id="rId3"/>
    <p:sldLayoutId id="2147483755" r:id="rId4"/>
    <p:sldLayoutId id="2147483759" r:id="rId5"/>
    <p:sldLayoutId id="2147483760" r:id="rId6"/>
    <p:sldLayoutId id="2147483761" r:id="rId7"/>
    <p:sldLayoutId id="2147483762" r:id="rId8"/>
    <p:sldLayoutId id="2147483649" r:id="rId9"/>
    <p:sldLayoutId id="2147483652" r:id="rId10"/>
    <p:sldLayoutId id="2147483653" r:id="rId11"/>
    <p:sldLayoutId id="2147483654" r:id="rId12"/>
    <p:sldLayoutId id="2147483763"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hyperlink" Target="mailto:info@gormgroup.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76400"/>
            <a:ext cx="7772400" cy="1295400"/>
          </a:xfrm>
        </p:spPr>
        <p:txBody>
          <a:bodyPr>
            <a:normAutofit fontScale="90000"/>
          </a:bodyPr>
          <a:lstStyle/>
          <a:p>
            <a:r>
              <a:rPr lang="en-US" dirty="0">
                <a:solidFill>
                  <a:srgbClr val="FFFFFF"/>
                </a:solidFill>
              </a:rPr>
              <a:t>Life Cycle of </a:t>
            </a:r>
            <a:br>
              <a:rPr lang="en-US" dirty="0">
                <a:solidFill>
                  <a:srgbClr val="FFFFFF"/>
                </a:solidFill>
              </a:rPr>
            </a:br>
            <a:r>
              <a:rPr lang="en-US" dirty="0">
                <a:solidFill>
                  <a:srgbClr val="FFFFFF"/>
                </a:solidFill>
              </a:rPr>
              <a:t>Federal Acquisition</a:t>
            </a:r>
          </a:p>
        </p:txBody>
      </p:sp>
      <p:sp>
        <p:nvSpPr>
          <p:cNvPr id="7" name="TextBox 6"/>
          <p:cNvSpPr txBox="1"/>
          <p:nvPr/>
        </p:nvSpPr>
        <p:spPr>
          <a:xfrm>
            <a:off x="0" y="-3"/>
            <a:ext cx="9144000" cy="1033272"/>
          </a:xfrm>
          <a:prstGeom prst="rect">
            <a:avLst/>
          </a:prstGeom>
          <a:solidFill>
            <a:schemeClr val="tx1"/>
          </a:solidFill>
        </p:spPr>
        <p:txBody>
          <a:bodyPr wrap="square" rtlCol="0">
            <a:spAutoFit/>
          </a:bodyPr>
          <a:lstStyle/>
          <a:p>
            <a:endParaRPr lang="en-US" dirty="0"/>
          </a:p>
        </p:txBody>
      </p:sp>
      <p:pic>
        <p:nvPicPr>
          <p:cNvPr id="9" name="Picture 8" descr="gormley-group-ref-notag.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76200"/>
            <a:ext cx="1371600" cy="614064"/>
          </a:xfrm>
          <a:prstGeom prst="rect">
            <a:avLst/>
          </a:prstGeom>
        </p:spPr>
      </p:pic>
      <p:sp>
        <p:nvSpPr>
          <p:cNvPr id="10" name="TextBox 9"/>
          <p:cNvSpPr txBox="1"/>
          <p:nvPr/>
        </p:nvSpPr>
        <p:spPr>
          <a:xfrm>
            <a:off x="381000" y="637401"/>
            <a:ext cx="1905000" cy="276999"/>
          </a:xfrm>
          <a:prstGeom prst="rect">
            <a:avLst/>
          </a:prstGeom>
          <a:noFill/>
        </p:spPr>
        <p:txBody>
          <a:bodyPr wrap="square" rtlCol="0">
            <a:spAutoFit/>
          </a:bodyPr>
          <a:lstStyle/>
          <a:p>
            <a:pPr algn="l"/>
            <a:r>
              <a:rPr lang="en-US" sz="1200" b="0" i="0" kern="1200" dirty="0">
                <a:solidFill>
                  <a:schemeClr val="bg1"/>
                </a:solidFill>
                <a:latin typeface="Cambria"/>
                <a:ea typeface="+mn-ea"/>
                <a:cs typeface="Cambria"/>
              </a:rPr>
              <a:t>www.gormgroup.com</a:t>
            </a:r>
            <a:endParaRPr lang="en-US" sz="1200" b="0" i="0" dirty="0">
              <a:solidFill>
                <a:schemeClr val="bg1"/>
              </a:solidFill>
              <a:latin typeface="Cambria"/>
              <a:cs typeface="Cambria"/>
            </a:endParaRPr>
          </a:p>
        </p:txBody>
      </p:sp>
    </p:spTree>
    <p:extLst>
      <p:ext uri="{BB962C8B-B14F-4D97-AF65-F5344CB8AC3E}">
        <p14:creationId xmlns:p14="http://schemas.microsoft.com/office/powerpoint/2010/main" val="1052849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7378" name="Rectangle 2"/>
          <p:cNvSpPr>
            <a:spLocks noGrp="1" noChangeArrowheads="1"/>
          </p:cNvSpPr>
          <p:nvPr>
            <p:ph type="title"/>
          </p:nvPr>
        </p:nvSpPr>
        <p:spPr/>
        <p:txBody>
          <a:bodyPr/>
          <a:lstStyle/>
          <a:p>
            <a:r>
              <a:rPr lang="en-US" altLang="en-US"/>
              <a:t> </a:t>
            </a:r>
          </a:p>
        </p:txBody>
      </p:sp>
      <p:sp>
        <p:nvSpPr>
          <p:cNvPr id="2917379" name="Rectangle 3"/>
          <p:cNvSpPr>
            <a:spLocks noGrp="1" noChangeArrowheads="1"/>
          </p:cNvSpPr>
          <p:nvPr>
            <p:ph type="body" idx="1"/>
          </p:nvPr>
        </p:nvSpPr>
        <p:spPr>
          <a:xfrm>
            <a:off x="685800" y="1752600"/>
            <a:ext cx="7772400" cy="3581400"/>
          </a:xfrm>
        </p:spPr>
        <p:txBody>
          <a:bodyPr>
            <a:noAutofit/>
          </a:bodyPr>
          <a:lstStyle/>
          <a:p>
            <a:r>
              <a:rPr lang="en-US" altLang="en-US" sz="2200" dirty="0"/>
              <a:t>Vehicles</a:t>
            </a:r>
          </a:p>
          <a:p>
            <a:pPr lvl="1"/>
            <a:r>
              <a:rPr lang="en-US" altLang="en-US" sz="2000" dirty="0"/>
              <a:t>Government Wide Acquisition Contract (GWAC)</a:t>
            </a:r>
          </a:p>
          <a:p>
            <a:pPr lvl="2">
              <a:spcBef>
                <a:spcPts val="500"/>
              </a:spcBef>
              <a:spcAft>
                <a:spcPts val="500"/>
              </a:spcAft>
            </a:pPr>
            <a:r>
              <a:rPr lang="en-US" altLang="en-US" sz="1800" dirty="0"/>
              <a:t>GWACs are contracts for various information technology resources owned by one Federal agency but which other specified Federal agencies can use.</a:t>
            </a:r>
            <a:endParaRPr lang="en-US" altLang="en-US" sz="1800" dirty="0">
              <a:solidFill>
                <a:srgbClr val="FF0000"/>
              </a:solidFill>
            </a:endParaRPr>
          </a:p>
          <a:p>
            <a:pPr lvl="2">
              <a:spcBef>
                <a:spcPts val="500"/>
              </a:spcBef>
              <a:spcAft>
                <a:spcPts val="500"/>
              </a:spcAft>
            </a:pPr>
            <a:r>
              <a:rPr lang="en-US" altLang="en-US" sz="1600" dirty="0"/>
              <a:t>Awardees are selected through the RFP process</a:t>
            </a:r>
          </a:p>
          <a:p>
            <a:pPr lvl="3">
              <a:spcBef>
                <a:spcPts val="0"/>
              </a:spcBef>
            </a:pPr>
            <a:r>
              <a:rPr lang="en-US" altLang="en-US" sz="1600" dirty="0"/>
              <a:t>Spending limits are authorized by congress</a:t>
            </a:r>
          </a:p>
          <a:p>
            <a:pPr lvl="3">
              <a:spcBef>
                <a:spcPts val="0"/>
              </a:spcBef>
            </a:pPr>
            <a:r>
              <a:rPr lang="en-US" altLang="en-US" sz="1600" dirty="0"/>
              <a:t>Minimum guaranteed purchases allotted to vendors under contract </a:t>
            </a:r>
          </a:p>
          <a:p>
            <a:pPr lvl="1">
              <a:spcBef>
                <a:spcPts val="500"/>
              </a:spcBef>
              <a:spcAft>
                <a:spcPts val="500"/>
              </a:spcAft>
            </a:pPr>
            <a:endParaRPr lang="en-US" altLang="en-US" sz="1600" dirty="0"/>
          </a:p>
          <a:p>
            <a:pPr lvl="1"/>
            <a:endParaRPr lang="en-US" altLang="en-US" sz="1600" dirty="0"/>
          </a:p>
          <a:p>
            <a:pPr lvl="1"/>
            <a:endParaRPr lang="en-US" altLang="en-US" sz="1600" dirty="0"/>
          </a:p>
          <a:p>
            <a:pPr>
              <a:spcBef>
                <a:spcPts val="500"/>
              </a:spcBef>
              <a:spcAft>
                <a:spcPts val="500"/>
              </a:spcAft>
              <a:buFontTx/>
              <a:buNone/>
            </a:pPr>
            <a:endParaRPr lang="en-US" altLang="en-US" sz="1600" dirty="0"/>
          </a:p>
          <a:p>
            <a:pPr lvl="1"/>
            <a:endParaRPr lang="en-US" altLang="en-US" sz="1600" dirty="0"/>
          </a:p>
        </p:txBody>
      </p:sp>
      <p:sp>
        <p:nvSpPr>
          <p:cNvPr id="2917380" name="Rectangle 4"/>
          <p:cNvSpPr>
            <a:spLocks noChangeArrowheads="1"/>
          </p:cNvSpPr>
          <p:nvPr/>
        </p:nvSpPr>
        <p:spPr bwMode="auto">
          <a:xfrm>
            <a:off x="2657475" y="639763"/>
            <a:ext cx="6105525"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89000"/>
              </a:lnSpc>
            </a:pPr>
            <a:r>
              <a:rPr lang="en-US" altLang="en-US" sz="3200">
                <a:latin typeface="Arial" panose="020B0604020202020204" pitchFamily="34" charset="0"/>
              </a:rPr>
              <a:t> </a:t>
            </a:r>
          </a:p>
        </p:txBody>
      </p:sp>
      <p:sp>
        <p:nvSpPr>
          <p:cNvPr id="2917381" name="Rectangle 5"/>
          <p:cNvSpPr>
            <a:spLocks noChangeArrowheads="1"/>
          </p:cNvSpPr>
          <p:nvPr/>
        </p:nvSpPr>
        <p:spPr bwMode="auto">
          <a:xfrm>
            <a:off x="1143000" y="1187450"/>
            <a:ext cx="610552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89000"/>
              </a:lnSpc>
            </a:pPr>
            <a:r>
              <a:rPr lang="en-US" altLang="en-US" sz="2800" dirty="0">
                <a:latin typeface="Arial" panose="020B0604020202020204" pitchFamily="34" charset="0"/>
              </a:rPr>
              <a:t>Acquisition Process, Cont’d</a:t>
            </a:r>
          </a:p>
        </p:txBody>
      </p:sp>
      <p:sp>
        <p:nvSpPr>
          <p:cNvPr id="2" name="Slide Number Placeholder 1">
            <a:extLst>
              <a:ext uri="{FF2B5EF4-FFF2-40B4-BE49-F238E27FC236}">
                <a16:creationId xmlns:a16="http://schemas.microsoft.com/office/drawing/2014/main" id="{403BAF64-7893-4B84-858D-DE661873EC72}"/>
              </a:ext>
            </a:extLst>
          </p:cNvPr>
          <p:cNvSpPr>
            <a:spLocks noGrp="1"/>
          </p:cNvSpPr>
          <p:nvPr>
            <p:ph type="sldNum" sz="quarter" idx="12"/>
          </p:nvPr>
        </p:nvSpPr>
        <p:spPr/>
        <p:txBody>
          <a:bodyPr/>
          <a:lstStyle/>
          <a:p>
            <a:fld id="{56CFE002-18A8-421E-8A7B-CB1625463075}" type="slidenum">
              <a:rPr lang="en-US" smtClean="0"/>
              <a:t>10</a:t>
            </a:fld>
            <a:endParaRPr lang="en-US" dirty="0"/>
          </a:p>
        </p:txBody>
      </p:sp>
    </p:spTree>
    <p:extLst>
      <p:ext uri="{BB962C8B-B14F-4D97-AF65-F5344CB8AC3E}">
        <p14:creationId xmlns:p14="http://schemas.microsoft.com/office/powerpoint/2010/main" val="2844479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AB24-CC7B-48C6-847C-DE8577BB811D}"/>
              </a:ext>
            </a:extLst>
          </p:cNvPr>
          <p:cNvSpPr>
            <a:spLocks noGrp="1"/>
          </p:cNvSpPr>
          <p:nvPr>
            <p:ph type="title"/>
          </p:nvPr>
        </p:nvSpPr>
        <p:spPr/>
        <p:txBody>
          <a:bodyPr>
            <a:normAutofit/>
          </a:bodyPr>
          <a:lstStyle/>
          <a:p>
            <a:r>
              <a:rPr lang="en-US" sz="3200" dirty="0"/>
              <a:t>Acquisition Process, Cont’d</a:t>
            </a:r>
          </a:p>
        </p:txBody>
      </p:sp>
      <p:sp>
        <p:nvSpPr>
          <p:cNvPr id="3" name="Content Placeholder 2">
            <a:extLst>
              <a:ext uri="{FF2B5EF4-FFF2-40B4-BE49-F238E27FC236}">
                <a16:creationId xmlns:a16="http://schemas.microsoft.com/office/drawing/2014/main" id="{325EC76C-276B-4B44-A7FE-FE644BDA2CB0}"/>
              </a:ext>
            </a:extLst>
          </p:cNvPr>
          <p:cNvSpPr>
            <a:spLocks noGrp="1"/>
          </p:cNvSpPr>
          <p:nvPr>
            <p:ph idx="1"/>
          </p:nvPr>
        </p:nvSpPr>
        <p:spPr>
          <a:xfrm>
            <a:off x="457200" y="1905000"/>
            <a:ext cx="8229600" cy="4525963"/>
          </a:xfrm>
        </p:spPr>
        <p:txBody>
          <a:bodyPr/>
          <a:lstStyle/>
          <a:p>
            <a:pPr lvl="1">
              <a:spcBef>
                <a:spcPts val="500"/>
              </a:spcBef>
              <a:spcAft>
                <a:spcPts val="500"/>
              </a:spcAft>
            </a:pPr>
            <a:r>
              <a:rPr lang="en-US" altLang="en-US" sz="2000" dirty="0">
                <a:solidFill>
                  <a:prstClr val="black"/>
                </a:solidFill>
              </a:rPr>
              <a:t>General Services Administration (GSA) Schedules</a:t>
            </a:r>
          </a:p>
          <a:p>
            <a:pPr lvl="2">
              <a:lnSpc>
                <a:spcPct val="90000"/>
              </a:lnSpc>
            </a:pPr>
            <a:r>
              <a:rPr lang="en-US" altLang="en-US" sz="1800" dirty="0">
                <a:solidFill>
                  <a:prstClr val="black"/>
                </a:solidFill>
              </a:rPr>
              <a:t>Characteristics:</a:t>
            </a:r>
          </a:p>
          <a:p>
            <a:pPr lvl="3">
              <a:lnSpc>
                <a:spcPct val="90000"/>
              </a:lnSpc>
            </a:pPr>
            <a:r>
              <a:rPr lang="en-US" altLang="en-US" sz="1600" dirty="0">
                <a:solidFill>
                  <a:prstClr val="black"/>
                </a:solidFill>
              </a:rPr>
              <a:t>Commercial items and services</a:t>
            </a:r>
          </a:p>
          <a:p>
            <a:pPr lvl="3">
              <a:lnSpc>
                <a:spcPct val="90000"/>
              </a:lnSpc>
            </a:pPr>
            <a:r>
              <a:rPr lang="en-US" altLang="en-US" sz="1600" dirty="0">
                <a:solidFill>
                  <a:prstClr val="black"/>
                </a:solidFill>
              </a:rPr>
              <a:t>Non-Mandatory</a:t>
            </a:r>
          </a:p>
          <a:p>
            <a:pPr lvl="3">
              <a:lnSpc>
                <a:spcPct val="90000"/>
              </a:lnSpc>
            </a:pPr>
            <a:r>
              <a:rPr lang="en-US" altLang="en-US" sz="1600" dirty="0">
                <a:solidFill>
                  <a:prstClr val="black"/>
                </a:solidFill>
              </a:rPr>
              <a:t>Available to all Government funded entities  </a:t>
            </a:r>
          </a:p>
          <a:p>
            <a:pPr lvl="4">
              <a:lnSpc>
                <a:spcPct val="90000"/>
              </a:lnSpc>
            </a:pPr>
            <a:r>
              <a:rPr lang="en-US" altLang="en-US" sz="1600" dirty="0">
                <a:solidFill>
                  <a:prstClr val="black"/>
                </a:solidFill>
              </a:rPr>
              <a:t>State &amp; Local for IT and Security </a:t>
            </a:r>
            <a:r>
              <a:rPr lang="en-US" altLang="en-US" sz="1600" dirty="0">
                <a:solidFill>
                  <a:srgbClr val="FF0000"/>
                </a:solidFill>
              </a:rPr>
              <a:t>  </a:t>
            </a:r>
          </a:p>
          <a:p>
            <a:pPr lvl="3">
              <a:lnSpc>
                <a:spcPct val="90000"/>
              </a:lnSpc>
            </a:pPr>
            <a:r>
              <a:rPr lang="en-US" altLang="en-US" sz="1600" dirty="0">
                <a:solidFill>
                  <a:prstClr val="black"/>
                </a:solidFill>
              </a:rPr>
              <a:t>No maximum value - Schedule order size is unlimited</a:t>
            </a:r>
          </a:p>
          <a:p>
            <a:pPr lvl="3">
              <a:lnSpc>
                <a:spcPct val="90000"/>
              </a:lnSpc>
            </a:pPr>
            <a:r>
              <a:rPr lang="en-US" altLang="en-US" sz="1600" dirty="0">
                <a:solidFill>
                  <a:prstClr val="black"/>
                </a:solidFill>
              </a:rPr>
              <a:t>Multi-year</a:t>
            </a:r>
          </a:p>
          <a:p>
            <a:pPr lvl="3">
              <a:lnSpc>
                <a:spcPct val="90000"/>
              </a:lnSpc>
            </a:pPr>
            <a:r>
              <a:rPr lang="en-US" altLang="en-US" sz="1600" dirty="0">
                <a:solidFill>
                  <a:prstClr val="black"/>
                </a:solidFill>
              </a:rPr>
              <a:t>Mirrors commercial buying practices</a:t>
            </a:r>
          </a:p>
          <a:p>
            <a:pPr lvl="3">
              <a:lnSpc>
                <a:spcPct val="90000"/>
              </a:lnSpc>
            </a:pPr>
            <a:r>
              <a:rPr lang="en-US" altLang="en-US" sz="1600" dirty="0">
                <a:solidFill>
                  <a:prstClr val="black"/>
                </a:solidFill>
              </a:rPr>
              <a:t>Contracts with any reasonabl</a:t>
            </a:r>
            <a:r>
              <a:rPr lang="en-US" altLang="en-US" sz="1600" dirty="0"/>
              <a:t>y priced </a:t>
            </a:r>
            <a:r>
              <a:rPr lang="en-US" altLang="en-US" sz="1600" dirty="0">
                <a:solidFill>
                  <a:prstClr val="black"/>
                </a:solidFill>
              </a:rPr>
              <a:t>vendor</a:t>
            </a:r>
          </a:p>
          <a:p>
            <a:pPr lvl="3">
              <a:lnSpc>
                <a:spcPct val="90000"/>
              </a:lnSpc>
            </a:pPr>
            <a:r>
              <a:rPr lang="en-US" altLang="en-US" sz="1600" dirty="0">
                <a:solidFill>
                  <a:prstClr val="black"/>
                </a:solidFill>
              </a:rPr>
              <a:t>No ordering restrictions</a:t>
            </a:r>
          </a:p>
          <a:p>
            <a:pPr lvl="3">
              <a:lnSpc>
                <a:spcPct val="90000"/>
              </a:lnSpc>
            </a:pPr>
            <a:r>
              <a:rPr lang="en-US" altLang="en-US" sz="1600" dirty="0">
                <a:solidFill>
                  <a:prstClr val="black"/>
                </a:solidFill>
              </a:rPr>
              <a:t>No interagency agreement</a:t>
            </a:r>
          </a:p>
          <a:p>
            <a:pPr lvl="3">
              <a:lnSpc>
                <a:spcPct val="90000"/>
              </a:lnSpc>
            </a:pPr>
            <a:r>
              <a:rPr lang="en-US" altLang="en-US" sz="1600" dirty="0">
                <a:solidFill>
                  <a:prstClr val="black"/>
                </a:solidFill>
              </a:rPr>
              <a:t>Industrially funded  </a:t>
            </a:r>
          </a:p>
          <a:p>
            <a:pPr lvl="4">
              <a:lnSpc>
                <a:spcPct val="90000"/>
              </a:lnSpc>
            </a:pPr>
            <a:r>
              <a:rPr lang="en-US" altLang="en-US" sz="1400" dirty="0">
                <a:solidFill>
                  <a:prstClr val="black"/>
                </a:solidFill>
              </a:rPr>
              <a:t>Fee for service:  imposed a .75% fee for administration of schedules</a:t>
            </a:r>
          </a:p>
          <a:p>
            <a:pPr lvl="4">
              <a:lnSpc>
                <a:spcPct val="90000"/>
              </a:lnSpc>
            </a:pPr>
            <a:r>
              <a:rPr lang="en-US" altLang="en-US" sz="1400" dirty="0">
                <a:solidFill>
                  <a:prstClr val="black"/>
                </a:solidFill>
              </a:rPr>
              <a:t>No appropriated $ from Congress</a:t>
            </a:r>
          </a:p>
          <a:p>
            <a:pPr lvl="3">
              <a:lnSpc>
                <a:spcPct val="90000"/>
              </a:lnSpc>
            </a:pPr>
            <a:endParaRPr lang="en-US" altLang="en-US" sz="1500" dirty="0">
              <a:solidFill>
                <a:prstClr val="black"/>
              </a:solidFill>
            </a:endParaRPr>
          </a:p>
          <a:p>
            <a:endParaRPr lang="en-US" dirty="0"/>
          </a:p>
        </p:txBody>
      </p:sp>
      <p:sp>
        <p:nvSpPr>
          <p:cNvPr id="4" name="Slide Number Placeholder 3">
            <a:extLst>
              <a:ext uri="{FF2B5EF4-FFF2-40B4-BE49-F238E27FC236}">
                <a16:creationId xmlns:a16="http://schemas.microsoft.com/office/drawing/2014/main" id="{55907C15-6D47-4E9C-9642-8225DFA5C102}"/>
              </a:ext>
            </a:extLst>
          </p:cNvPr>
          <p:cNvSpPr>
            <a:spLocks noGrp="1"/>
          </p:cNvSpPr>
          <p:nvPr>
            <p:ph type="sldNum" sz="quarter" idx="12"/>
          </p:nvPr>
        </p:nvSpPr>
        <p:spPr/>
        <p:txBody>
          <a:bodyPr/>
          <a:lstStyle/>
          <a:p>
            <a:fld id="{56CFE002-18A8-421E-8A7B-CB1625463075}" type="slidenum">
              <a:rPr lang="en-US" smtClean="0"/>
              <a:t>11</a:t>
            </a:fld>
            <a:endParaRPr lang="en-US" dirty="0"/>
          </a:p>
        </p:txBody>
      </p:sp>
    </p:spTree>
    <p:extLst>
      <p:ext uri="{BB962C8B-B14F-4D97-AF65-F5344CB8AC3E}">
        <p14:creationId xmlns:p14="http://schemas.microsoft.com/office/powerpoint/2010/main" val="1386862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0451" name="Rectangle 3"/>
          <p:cNvSpPr>
            <a:spLocks noGrp="1" noChangeArrowheads="1"/>
          </p:cNvSpPr>
          <p:nvPr>
            <p:ph type="body" idx="1"/>
          </p:nvPr>
        </p:nvSpPr>
        <p:spPr>
          <a:xfrm>
            <a:off x="457200" y="1722437"/>
            <a:ext cx="8229600" cy="4525963"/>
          </a:xfrm>
        </p:spPr>
        <p:txBody>
          <a:bodyPr>
            <a:normAutofit/>
          </a:bodyPr>
          <a:lstStyle/>
          <a:p>
            <a:pPr lvl="1">
              <a:lnSpc>
                <a:spcPct val="90000"/>
              </a:lnSpc>
            </a:pPr>
            <a:r>
              <a:rPr lang="en-US" altLang="en-US" sz="2200" dirty="0"/>
              <a:t>Blanket Purchase Agreement (BPA)</a:t>
            </a:r>
          </a:p>
          <a:p>
            <a:pPr lvl="2">
              <a:lnSpc>
                <a:spcPct val="90000"/>
              </a:lnSpc>
            </a:pPr>
            <a:r>
              <a:rPr lang="en-US" altLang="en-US" sz="2000" dirty="0"/>
              <a:t>BPAs awarded by agencies to vendors already on the GSA Schedule</a:t>
            </a:r>
          </a:p>
          <a:p>
            <a:pPr lvl="3">
              <a:lnSpc>
                <a:spcPct val="90000"/>
              </a:lnSpc>
            </a:pPr>
            <a:r>
              <a:rPr lang="en-US" altLang="en-US" sz="1800" dirty="0"/>
              <a:t>Administrative protocol can be arranged to expedite orders</a:t>
            </a:r>
          </a:p>
          <a:p>
            <a:pPr lvl="2"/>
            <a:r>
              <a:rPr lang="en-US" altLang="en-US" sz="2000" dirty="0"/>
              <a:t>Supplemental Agreement</a:t>
            </a:r>
          </a:p>
          <a:p>
            <a:pPr lvl="3"/>
            <a:r>
              <a:rPr lang="en-US" altLang="en-US" sz="1800" dirty="0"/>
              <a:t>Alternative Consideration: replacing IDIQ</a:t>
            </a:r>
          </a:p>
          <a:p>
            <a:pPr lvl="2"/>
            <a:r>
              <a:rPr lang="en-US" altLang="en-US" sz="2000" dirty="0"/>
              <a:t>Fulfills recurring needs/repetitive orders: supplies and services</a:t>
            </a:r>
          </a:p>
          <a:p>
            <a:pPr lvl="2"/>
            <a:r>
              <a:rPr lang="en-US" altLang="en-US" sz="2000" dirty="0"/>
              <a:t>Specifications</a:t>
            </a:r>
          </a:p>
          <a:p>
            <a:pPr lvl="3"/>
            <a:r>
              <a:rPr lang="en-US" altLang="en-US" sz="1800" dirty="0"/>
              <a:t>Estimated Volume</a:t>
            </a:r>
          </a:p>
          <a:p>
            <a:pPr lvl="3"/>
            <a:r>
              <a:rPr lang="en-US" altLang="en-US" sz="1800" dirty="0"/>
              <a:t>Designated Purchasing Offices	</a:t>
            </a:r>
          </a:p>
          <a:p>
            <a:pPr lvl="3"/>
            <a:r>
              <a:rPr lang="en-US" altLang="en-US" sz="1800" dirty="0"/>
              <a:t>Requires delivery order</a:t>
            </a:r>
          </a:p>
          <a:p>
            <a:pPr lvl="3"/>
            <a:r>
              <a:rPr lang="en-US" altLang="en-US" sz="1800" dirty="0"/>
              <a:t>Can be open to multiple agencies</a:t>
            </a:r>
          </a:p>
          <a:p>
            <a:pPr lvl="3"/>
            <a:r>
              <a:rPr lang="en-US" altLang="en-US" sz="1800" dirty="0"/>
              <a:t>No maximum order limitation </a:t>
            </a:r>
          </a:p>
          <a:p>
            <a:pPr lvl="2"/>
            <a:r>
              <a:rPr lang="en-US" altLang="en-US" sz="2000" dirty="0"/>
              <a:t>No GSA tracking of BPA spending</a:t>
            </a:r>
          </a:p>
          <a:p>
            <a:endParaRPr lang="en-US" altLang="en-US" sz="1800" dirty="0"/>
          </a:p>
        </p:txBody>
      </p:sp>
      <p:sp>
        <p:nvSpPr>
          <p:cNvPr id="2920454" name="Rectangle 6"/>
          <p:cNvSpPr>
            <a:spLocks noGrp="1" noChangeArrowheads="1"/>
          </p:cNvSpPr>
          <p:nvPr>
            <p:ph type="title"/>
          </p:nvPr>
        </p:nvSpPr>
        <p:spPr>
          <a:xfrm>
            <a:off x="1693863" y="590550"/>
            <a:ext cx="6916737" cy="565150"/>
          </a:xfrm>
          <a:noFill/>
          <a:ln/>
        </p:spPr>
        <p:txBody>
          <a:bodyPr>
            <a:normAutofit fontScale="90000"/>
          </a:bodyPr>
          <a:lstStyle/>
          <a:p>
            <a:r>
              <a:rPr lang="en-US" altLang="en-US"/>
              <a:t> </a:t>
            </a:r>
          </a:p>
        </p:txBody>
      </p:sp>
      <p:sp>
        <p:nvSpPr>
          <p:cNvPr id="2920457" name="Rectangle 9"/>
          <p:cNvSpPr>
            <a:spLocks noChangeArrowheads="1"/>
          </p:cNvSpPr>
          <p:nvPr/>
        </p:nvSpPr>
        <p:spPr bwMode="auto">
          <a:xfrm>
            <a:off x="1425575" y="577850"/>
            <a:ext cx="73660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89000"/>
              </a:lnSpc>
            </a:pPr>
            <a:r>
              <a:rPr lang="en-US" altLang="en-US" sz="3200">
                <a:latin typeface="Arial" panose="020B0604020202020204" pitchFamily="34" charset="0"/>
              </a:rPr>
              <a:t> </a:t>
            </a:r>
          </a:p>
        </p:txBody>
      </p:sp>
      <p:sp>
        <p:nvSpPr>
          <p:cNvPr id="2920460" name="Rectangle 12"/>
          <p:cNvSpPr>
            <a:spLocks noChangeArrowheads="1"/>
          </p:cNvSpPr>
          <p:nvPr/>
        </p:nvSpPr>
        <p:spPr bwMode="auto">
          <a:xfrm>
            <a:off x="1143000" y="1066800"/>
            <a:ext cx="610552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89000"/>
              </a:lnSpc>
            </a:pPr>
            <a:r>
              <a:rPr lang="en-US" altLang="en-US" sz="2800" dirty="0">
                <a:latin typeface="Arial" panose="020B0604020202020204" pitchFamily="34" charset="0"/>
              </a:rPr>
              <a:t>Acquisition Process, Cont’d</a:t>
            </a:r>
          </a:p>
        </p:txBody>
      </p:sp>
      <p:sp>
        <p:nvSpPr>
          <p:cNvPr id="2" name="Slide Number Placeholder 1">
            <a:extLst>
              <a:ext uri="{FF2B5EF4-FFF2-40B4-BE49-F238E27FC236}">
                <a16:creationId xmlns:a16="http://schemas.microsoft.com/office/drawing/2014/main" id="{6729CBED-392A-43D4-8F03-D9454235A8F3}"/>
              </a:ext>
            </a:extLst>
          </p:cNvPr>
          <p:cNvSpPr>
            <a:spLocks noGrp="1"/>
          </p:cNvSpPr>
          <p:nvPr>
            <p:ph type="sldNum" sz="quarter" idx="12"/>
          </p:nvPr>
        </p:nvSpPr>
        <p:spPr/>
        <p:txBody>
          <a:bodyPr/>
          <a:lstStyle/>
          <a:p>
            <a:fld id="{56CFE002-18A8-421E-8A7B-CB1625463075}" type="slidenum">
              <a:rPr lang="en-US" smtClean="0"/>
              <a:t>12</a:t>
            </a:fld>
            <a:endParaRPr lang="en-US" dirty="0"/>
          </a:p>
        </p:txBody>
      </p:sp>
    </p:spTree>
    <p:extLst>
      <p:ext uri="{BB962C8B-B14F-4D97-AF65-F5344CB8AC3E}">
        <p14:creationId xmlns:p14="http://schemas.microsoft.com/office/powerpoint/2010/main" val="360866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02" name="Rectangle 2"/>
          <p:cNvSpPr>
            <a:spLocks noGrp="1" noChangeArrowheads="1"/>
          </p:cNvSpPr>
          <p:nvPr>
            <p:ph type="title"/>
          </p:nvPr>
        </p:nvSpPr>
        <p:spPr>
          <a:xfrm>
            <a:off x="1397000" y="577850"/>
            <a:ext cx="7213600" cy="565150"/>
          </a:xfrm>
        </p:spPr>
        <p:txBody>
          <a:bodyPr>
            <a:normAutofit fontScale="90000"/>
          </a:bodyPr>
          <a:lstStyle/>
          <a:p>
            <a:r>
              <a:rPr lang="en-US" altLang="en-US"/>
              <a:t> </a:t>
            </a:r>
          </a:p>
        </p:txBody>
      </p:sp>
      <p:sp>
        <p:nvSpPr>
          <p:cNvPr id="2918403" name="Rectangle 3"/>
          <p:cNvSpPr>
            <a:spLocks noGrp="1" noChangeArrowheads="1"/>
          </p:cNvSpPr>
          <p:nvPr>
            <p:ph type="body" idx="1"/>
          </p:nvPr>
        </p:nvSpPr>
        <p:spPr>
          <a:xfrm>
            <a:off x="685800" y="1981200"/>
            <a:ext cx="7772400" cy="2514600"/>
          </a:xfrm>
        </p:spPr>
        <p:txBody>
          <a:bodyPr>
            <a:noAutofit/>
          </a:bodyPr>
          <a:lstStyle/>
          <a:p>
            <a:pPr lvl="1">
              <a:lnSpc>
                <a:spcPct val="90000"/>
              </a:lnSpc>
            </a:pPr>
            <a:r>
              <a:rPr lang="en-US" altLang="en-US" sz="2000" dirty="0"/>
              <a:t>Task Order and Delivery Order</a:t>
            </a:r>
          </a:p>
          <a:p>
            <a:pPr lvl="2">
              <a:lnSpc>
                <a:spcPct val="90000"/>
              </a:lnSpc>
            </a:pPr>
            <a:r>
              <a:rPr lang="en-US" altLang="en-US" sz="1700" dirty="0"/>
              <a:t>“</a:t>
            </a:r>
            <a:r>
              <a:rPr lang="en-US" altLang="en-US" sz="1800" dirty="0"/>
              <a:t>Task Order” means an order for services placed against an established contract or with Government sources.  “Delivery Order” means an order for supplies placed against an established contract or with Government sources.</a:t>
            </a:r>
          </a:p>
          <a:p>
            <a:pPr lvl="3">
              <a:lnSpc>
                <a:spcPct val="90000"/>
              </a:lnSpc>
            </a:pPr>
            <a:r>
              <a:rPr lang="en-US" altLang="en-US" sz="1600" dirty="0"/>
              <a:t>Task Orders usually include a Statement of Work (SOW)</a:t>
            </a:r>
          </a:p>
          <a:p>
            <a:pPr lvl="3">
              <a:lnSpc>
                <a:spcPct val="90000"/>
              </a:lnSpc>
            </a:pPr>
            <a:r>
              <a:rPr lang="en-US" altLang="en-US" sz="1600" dirty="0"/>
              <a:t>Itemizes the task into labor categories and performance measurement</a:t>
            </a:r>
          </a:p>
          <a:p>
            <a:pPr>
              <a:lnSpc>
                <a:spcPct val="90000"/>
              </a:lnSpc>
            </a:pPr>
            <a:endParaRPr lang="en-US" altLang="en-US" sz="1700" dirty="0"/>
          </a:p>
          <a:p>
            <a:pPr lvl="1"/>
            <a:endParaRPr lang="en-US" altLang="en-US" sz="1700" dirty="0"/>
          </a:p>
        </p:txBody>
      </p:sp>
      <p:sp>
        <p:nvSpPr>
          <p:cNvPr id="2918404" name="Rectangle 4"/>
          <p:cNvSpPr>
            <a:spLocks noChangeArrowheads="1"/>
          </p:cNvSpPr>
          <p:nvPr/>
        </p:nvSpPr>
        <p:spPr bwMode="auto">
          <a:xfrm>
            <a:off x="1512888" y="577850"/>
            <a:ext cx="7097712"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89000"/>
              </a:lnSpc>
            </a:pPr>
            <a:endParaRPr lang="en-US" altLang="en-US" sz="3200">
              <a:latin typeface="Arial" panose="020B0604020202020204" pitchFamily="34" charset="0"/>
            </a:endParaRPr>
          </a:p>
          <a:p>
            <a:pPr algn="r" eaLnBrk="1" hangingPunct="1">
              <a:lnSpc>
                <a:spcPct val="89000"/>
              </a:lnSpc>
            </a:pPr>
            <a:endParaRPr lang="en-US" altLang="en-US" sz="3200">
              <a:latin typeface="Arial" panose="020B0604020202020204" pitchFamily="34" charset="0"/>
            </a:endParaRPr>
          </a:p>
        </p:txBody>
      </p:sp>
      <p:sp>
        <p:nvSpPr>
          <p:cNvPr id="2918405" name="Rectangle 5"/>
          <p:cNvSpPr>
            <a:spLocks noChangeArrowheads="1"/>
          </p:cNvSpPr>
          <p:nvPr/>
        </p:nvSpPr>
        <p:spPr bwMode="auto">
          <a:xfrm>
            <a:off x="1603375" y="487363"/>
            <a:ext cx="7097713"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89000"/>
              </a:lnSpc>
            </a:pPr>
            <a:endParaRPr lang="en-US" altLang="en-US" sz="3200">
              <a:latin typeface="Arial" panose="020B0604020202020204" pitchFamily="34" charset="0"/>
            </a:endParaRPr>
          </a:p>
        </p:txBody>
      </p:sp>
      <p:sp>
        <p:nvSpPr>
          <p:cNvPr id="2918406" name="Rectangle 6"/>
          <p:cNvSpPr>
            <a:spLocks noChangeArrowheads="1"/>
          </p:cNvSpPr>
          <p:nvPr/>
        </p:nvSpPr>
        <p:spPr bwMode="auto">
          <a:xfrm>
            <a:off x="1319213" y="577850"/>
            <a:ext cx="766445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89000"/>
              </a:lnSpc>
            </a:pPr>
            <a:r>
              <a:rPr lang="en-US" altLang="en-US" sz="3200">
                <a:latin typeface="Arial" panose="020B0604020202020204" pitchFamily="34" charset="0"/>
              </a:rPr>
              <a:t> </a:t>
            </a:r>
          </a:p>
        </p:txBody>
      </p:sp>
      <p:sp>
        <p:nvSpPr>
          <p:cNvPr id="2918408" name="Rectangle 8"/>
          <p:cNvSpPr>
            <a:spLocks noChangeArrowheads="1"/>
          </p:cNvSpPr>
          <p:nvPr/>
        </p:nvSpPr>
        <p:spPr bwMode="auto">
          <a:xfrm>
            <a:off x="998784" y="1111250"/>
            <a:ext cx="610552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89000"/>
              </a:lnSpc>
            </a:pPr>
            <a:r>
              <a:rPr lang="en-US" altLang="en-US" sz="2800" dirty="0">
                <a:latin typeface="Arial" panose="020B0604020202020204" pitchFamily="34" charset="0"/>
              </a:rPr>
              <a:t>Acquisition Process, Cont’d</a:t>
            </a:r>
          </a:p>
        </p:txBody>
      </p:sp>
      <p:sp>
        <p:nvSpPr>
          <p:cNvPr id="2" name="Slide Number Placeholder 1">
            <a:extLst>
              <a:ext uri="{FF2B5EF4-FFF2-40B4-BE49-F238E27FC236}">
                <a16:creationId xmlns:a16="http://schemas.microsoft.com/office/drawing/2014/main" id="{64C5A732-5385-4DFA-85B3-9A24CC83FA7E}"/>
              </a:ext>
            </a:extLst>
          </p:cNvPr>
          <p:cNvSpPr>
            <a:spLocks noGrp="1"/>
          </p:cNvSpPr>
          <p:nvPr>
            <p:ph type="sldNum" sz="quarter" idx="12"/>
          </p:nvPr>
        </p:nvSpPr>
        <p:spPr/>
        <p:txBody>
          <a:bodyPr/>
          <a:lstStyle/>
          <a:p>
            <a:fld id="{56CFE002-18A8-421E-8A7B-CB1625463075}" type="slidenum">
              <a:rPr lang="en-US" smtClean="0"/>
              <a:t>13</a:t>
            </a:fld>
            <a:endParaRPr lang="en-US" dirty="0"/>
          </a:p>
        </p:txBody>
      </p:sp>
    </p:spTree>
    <p:extLst>
      <p:ext uri="{BB962C8B-B14F-4D97-AF65-F5344CB8AC3E}">
        <p14:creationId xmlns:p14="http://schemas.microsoft.com/office/powerpoint/2010/main" val="783329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9426" name="Rectangle 2"/>
          <p:cNvSpPr>
            <a:spLocks noGrp="1" noChangeArrowheads="1"/>
          </p:cNvSpPr>
          <p:nvPr>
            <p:ph type="title"/>
          </p:nvPr>
        </p:nvSpPr>
        <p:spPr/>
        <p:txBody>
          <a:bodyPr/>
          <a:lstStyle/>
          <a:p>
            <a:r>
              <a:rPr lang="en-US" altLang="en-US"/>
              <a:t> </a:t>
            </a:r>
          </a:p>
        </p:txBody>
      </p:sp>
      <p:sp>
        <p:nvSpPr>
          <p:cNvPr id="2919427" name="Rectangle 3"/>
          <p:cNvSpPr>
            <a:spLocks noGrp="1" noChangeArrowheads="1"/>
          </p:cNvSpPr>
          <p:nvPr>
            <p:ph type="body" idx="1"/>
          </p:nvPr>
        </p:nvSpPr>
        <p:spPr>
          <a:xfrm>
            <a:off x="685800" y="1822450"/>
            <a:ext cx="7772400" cy="4425950"/>
          </a:xfrm>
        </p:spPr>
        <p:txBody>
          <a:bodyPr>
            <a:normAutofit/>
          </a:bodyPr>
          <a:lstStyle/>
          <a:p>
            <a:r>
              <a:rPr lang="en-US" altLang="en-US" sz="2200" dirty="0"/>
              <a:t>Types of Contracts</a:t>
            </a:r>
          </a:p>
          <a:p>
            <a:pPr lvl="1"/>
            <a:r>
              <a:rPr lang="en-US" altLang="en-US" sz="2000" dirty="0"/>
              <a:t>Indefinite Delivery/Indefinite Quantity (IDIQ)</a:t>
            </a:r>
          </a:p>
          <a:p>
            <a:pPr lvl="2"/>
            <a:r>
              <a:rPr lang="en-US" altLang="en-US" sz="1800" dirty="0"/>
              <a:t>IDIQ contracts are task order contracts designed to provide government agencies the opportunity to order product or services through pre-awarded contract vehicles at pre-determined fixed prices. </a:t>
            </a:r>
          </a:p>
          <a:p>
            <a:pPr lvl="3"/>
            <a:r>
              <a:rPr lang="en-US" altLang="en-US" sz="1600" dirty="0"/>
              <a:t>An IDIQ authorizes</a:t>
            </a:r>
            <a:r>
              <a:rPr lang="en-US" altLang="en-US" sz="1600" dirty="0">
                <a:solidFill>
                  <a:srgbClr val="FF0000"/>
                </a:solidFill>
              </a:rPr>
              <a:t> </a:t>
            </a:r>
            <a:r>
              <a:rPr lang="en-US" altLang="en-US" sz="1600" dirty="0"/>
              <a:t>a vendor to market their product/services but government is under no obligation to purchase</a:t>
            </a:r>
          </a:p>
          <a:p>
            <a:pPr lvl="2"/>
            <a:r>
              <a:rPr lang="en-US" altLang="en-US" sz="1800" dirty="0"/>
              <a:t>GSA Schedules are IDIQ contracts in the regulatory sense</a:t>
            </a:r>
          </a:p>
          <a:p>
            <a:endParaRPr lang="en-US" altLang="en-US" sz="2000" dirty="0"/>
          </a:p>
          <a:p>
            <a:pPr marL="914400" lvl="2" indent="0">
              <a:buNone/>
            </a:pPr>
            <a:endParaRPr lang="en-US" altLang="en-US" sz="2000" dirty="0"/>
          </a:p>
          <a:p>
            <a:endParaRPr lang="en-US" altLang="en-US" sz="2000" dirty="0"/>
          </a:p>
        </p:txBody>
      </p:sp>
      <p:sp>
        <p:nvSpPr>
          <p:cNvPr id="2919428" name="Rectangle 4"/>
          <p:cNvSpPr>
            <a:spLocks noChangeArrowheads="1"/>
          </p:cNvSpPr>
          <p:nvPr/>
        </p:nvSpPr>
        <p:spPr bwMode="auto">
          <a:xfrm>
            <a:off x="1143000" y="1119696"/>
            <a:ext cx="610552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89000"/>
              </a:lnSpc>
            </a:pPr>
            <a:r>
              <a:rPr lang="en-US" altLang="en-US" sz="3200" dirty="0">
                <a:latin typeface="Arial" panose="020B0604020202020204" pitchFamily="34" charset="0"/>
              </a:rPr>
              <a:t>Acquisition Process, Cont’d</a:t>
            </a:r>
          </a:p>
        </p:txBody>
      </p:sp>
      <p:sp>
        <p:nvSpPr>
          <p:cNvPr id="2" name="Slide Number Placeholder 1">
            <a:extLst>
              <a:ext uri="{FF2B5EF4-FFF2-40B4-BE49-F238E27FC236}">
                <a16:creationId xmlns:a16="http://schemas.microsoft.com/office/drawing/2014/main" id="{99634D39-F139-49E0-8560-A6ED96EDE1E9}"/>
              </a:ext>
            </a:extLst>
          </p:cNvPr>
          <p:cNvSpPr>
            <a:spLocks noGrp="1"/>
          </p:cNvSpPr>
          <p:nvPr>
            <p:ph type="sldNum" sz="quarter" idx="12"/>
          </p:nvPr>
        </p:nvSpPr>
        <p:spPr/>
        <p:txBody>
          <a:bodyPr/>
          <a:lstStyle/>
          <a:p>
            <a:fld id="{56CFE002-18A8-421E-8A7B-CB1625463075}" type="slidenum">
              <a:rPr lang="en-US" smtClean="0"/>
              <a:t>14</a:t>
            </a:fld>
            <a:endParaRPr lang="en-US" dirty="0"/>
          </a:p>
        </p:txBody>
      </p:sp>
    </p:spTree>
    <p:extLst>
      <p:ext uri="{BB962C8B-B14F-4D97-AF65-F5344CB8AC3E}">
        <p14:creationId xmlns:p14="http://schemas.microsoft.com/office/powerpoint/2010/main" val="593113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541960-5E29-45D3-8AD1-0BF8852DE98F}"/>
              </a:ext>
            </a:extLst>
          </p:cNvPr>
          <p:cNvSpPr>
            <a:spLocks noGrp="1"/>
          </p:cNvSpPr>
          <p:nvPr>
            <p:ph idx="1"/>
          </p:nvPr>
        </p:nvSpPr>
        <p:spPr>
          <a:xfrm>
            <a:off x="457200" y="1905000"/>
            <a:ext cx="8229600" cy="4525963"/>
          </a:xfrm>
        </p:spPr>
        <p:txBody>
          <a:bodyPr/>
          <a:lstStyle/>
          <a:p>
            <a:pPr lvl="1">
              <a:lnSpc>
                <a:spcPct val="90000"/>
              </a:lnSpc>
            </a:pPr>
            <a:r>
              <a:rPr lang="en-US" altLang="en-US" sz="2200" dirty="0"/>
              <a:t>Cost Plus Award Fee (CPAF)</a:t>
            </a:r>
          </a:p>
          <a:p>
            <a:pPr lvl="2">
              <a:lnSpc>
                <a:spcPct val="90000"/>
              </a:lnSpc>
            </a:pPr>
            <a:r>
              <a:rPr lang="en-US" altLang="en-US" sz="2000" dirty="0"/>
              <a:t>A cost-reimbursement contract that provides for a fee consisting of</a:t>
            </a:r>
          </a:p>
          <a:p>
            <a:pPr lvl="3">
              <a:lnSpc>
                <a:spcPct val="90000"/>
              </a:lnSpc>
            </a:pPr>
            <a:r>
              <a:rPr lang="en-US" altLang="en-US" sz="1800" dirty="0"/>
              <a:t>Award fee contracts can be combined with other cost or fixed price type contracts</a:t>
            </a:r>
          </a:p>
          <a:p>
            <a:pPr lvl="3">
              <a:lnSpc>
                <a:spcPct val="90000"/>
              </a:lnSpc>
            </a:pPr>
            <a:r>
              <a:rPr lang="en-US" altLang="en-US" sz="1800" dirty="0"/>
              <a:t>A base amount fixed at inception of the contract</a:t>
            </a:r>
          </a:p>
          <a:p>
            <a:pPr lvl="3">
              <a:lnSpc>
                <a:spcPct val="90000"/>
              </a:lnSpc>
            </a:pPr>
            <a:r>
              <a:rPr lang="en-US" altLang="en-US" sz="1800" dirty="0"/>
              <a:t>An award amount that the contractor may earn in whole or in part during performance and that is sufficient to provide motivation for excellence in such areas as quality, timeliness, technical ingenuity, and cost-effective management</a:t>
            </a:r>
          </a:p>
          <a:p>
            <a:pPr lvl="3">
              <a:lnSpc>
                <a:spcPct val="90000"/>
              </a:lnSpc>
            </a:pPr>
            <a:r>
              <a:rPr lang="en-US" altLang="en-US" sz="1800" dirty="0"/>
              <a:t>Fee is determined by government based on subjective evaluation of performance</a:t>
            </a:r>
          </a:p>
          <a:p>
            <a:pPr marL="0" indent="0">
              <a:buNone/>
            </a:pPr>
            <a:endParaRPr lang="en-US" dirty="0"/>
          </a:p>
        </p:txBody>
      </p:sp>
      <p:sp>
        <p:nvSpPr>
          <p:cNvPr id="5" name="Title 4">
            <a:extLst>
              <a:ext uri="{FF2B5EF4-FFF2-40B4-BE49-F238E27FC236}">
                <a16:creationId xmlns:a16="http://schemas.microsoft.com/office/drawing/2014/main" id="{6CE45F87-3C09-4E37-BE7C-1C004EFAD676}"/>
              </a:ext>
            </a:extLst>
          </p:cNvPr>
          <p:cNvSpPr>
            <a:spLocks noGrp="1"/>
          </p:cNvSpPr>
          <p:nvPr>
            <p:ph type="title"/>
          </p:nvPr>
        </p:nvSpPr>
        <p:spPr/>
        <p:txBody>
          <a:bodyPr>
            <a:normAutofit/>
          </a:bodyPr>
          <a:lstStyle/>
          <a:p>
            <a:r>
              <a:rPr lang="en-US" sz="2800" dirty="0"/>
              <a:t>Acquisition Process, Cont’d</a:t>
            </a:r>
          </a:p>
        </p:txBody>
      </p:sp>
      <p:sp>
        <p:nvSpPr>
          <p:cNvPr id="2" name="Slide Number Placeholder 1">
            <a:extLst>
              <a:ext uri="{FF2B5EF4-FFF2-40B4-BE49-F238E27FC236}">
                <a16:creationId xmlns:a16="http://schemas.microsoft.com/office/drawing/2014/main" id="{4C071CE4-BC1A-4443-8075-B611D95FAE83}"/>
              </a:ext>
            </a:extLst>
          </p:cNvPr>
          <p:cNvSpPr>
            <a:spLocks noGrp="1"/>
          </p:cNvSpPr>
          <p:nvPr>
            <p:ph type="sldNum" sz="quarter" idx="12"/>
          </p:nvPr>
        </p:nvSpPr>
        <p:spPr/>
        <p:txBody>
          <a:bodyPr/>
          <a:lstStyle/>
          <a:p>
            <a:fld id="{56CFE002-18A8-421E-8A7B-CB1625463075}" type="slidenum">
              <a:rPr lang="en-US" smtClean="0"/>
              <a:t>15</a:t>
            </a:fld>
            <a:endParaRPr lang="en-US" dirty="0"/>
          </a:p>
        </p:txBody>
      </p:sp>
    </p:spTree>
    <p:extLst>
      <p:ext uri="{BB962C8B-B14F-4D97-AF65-F5344CB8AC3E}">
        <p14:creationId xmlns:p14="http://schemas.microsoft.com/office/powerpoint/2010/main" val="1757968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1475" name="Rectangle 3"/>
          <p:cNvSpPr>
            <a:spLocks noGrp="1" noChangeArrowheads="1"/>
          </p:cNvSpPr>
          <p:nvPr>
            <p:ph type="body" idx="1"/>
          </p:nvPr>
        </p:nvSpPr>
        <p:spPr>
          <a:xfrm>
            <a:off x="685800" y="1560513"/>
            <a:ext cx="7772400" cy="4535487"/>
          </a:xfrm>
        </p:spPr>
        <p:txBody>
          <a:bodyPr>
            <a:normAutofit/>
          </a:bodyPr>
          <a:lstStyle/>
          <a:p>
            <a:pPr lvl="1">
              <a:lnSpc>
                <a:spcPct val="90000"/>
              </a:lnSpc>
            </a:pPr>
            <a:r>
              <a:rPr lang="en-US" altLang="en-US" sz="2000" dirty="0"/>
              <a:t>Cost Plus Fixed Fee (CPFF)</a:t>
            </a:r>
          </a:p>
          <a:p>
            <a:pPr lvl="2">
              <a:lnSpc>
                <a:spcPct val="90000"/>
              </a:lnSpc>
            </a:pPr>
            <a:r>
              <a:rPr lang="en-US" altLang="en-US" sz="1800" dirty="0"/>
              <a:t>A cost-reimbursement contract provides for payment to the contractor of a negotiated fee that is fixed at the inception of the contract</a:t>
            </a:r>
          </a:p>
          <a:p>
            <a:pPr lvl="1">
              <a:lnSpc>
                <a:spcPct val="90000"/>
              </a:lnSpc>
            </a:pPr>
            <a:r>
              <a:rPr lang="en-US" altLang="en-US" sz="2000" dirty="0"/>
              <a:t>Cost Plus Incentive Fee (CPIF)</a:t>
            </a:r>
          </a:p>
          <a:p>
            <a:pPr lvl="2">
              <a:lnSpc>
                <a:spcPct val="90000"/>
              </a:lnSpc>
            </a:pPr>
            <a:r>
              <a:rPr lang="en-US" altLang="en-US" sz="1800" dirty="0"/>
              <a:t>A cost-reimbursement contract provides for the initially negotiated fee to be adjusted later by a formula based on the relationship of total allowable costs to total target cost</a:t>
            </a:r>
          </a:p>
          <a:p>
            <a:pPr lvl="2">
              <a:lnSpc>
                <a:spcPct val="90000"/>
              </a:lnSpc>
            </a:pPr>
            <a:r>
              <a:rPr lang="en-US" altLang="en-US" sz="1800" dirty="0"/>
              <a:t>Limits regarding maximum and minimum fees available</a:t>
            </a:r>
          </a:p>
          <a:p>
            <a:pPr lvl="3">
              <a:lnSpc>
                <a:spcPct val="90000"/>
              </a:lnSpc>
            </a:pPr>
            <a:r>
              <a:rPr lang="en-US" altLang="en-US" sz="1600" dirty="0"/>
              <a:t>Fees limited to 15% for R&amp;D</a:t>
            </a:r>
          </a:p>
          <a:p>
            <a:pPr lvl="3">
              <a:lnSpc>
                <a:spcPct val="90000"/>
              </a:lnSpc>
            </a:pPr>
            <a:r>
              <a:rPr lang="en-US" altLang="en-US" sz="1600" dirty="0"/>
              <a:t>10% for production</a:t>
            </a:r>
          </a:p>
          <a:p>
            <a:pPr lvl="1">
              <a:lnSpc>
                <a:spcPct val="90000"/>
              </a:lnSpc>
            </a:pPr>
            <a:r>
              <a:rPr lang="en-US" altLang="en-US" sz="2000" dirty="0"/>
              <a:t>Firm Fixed Price (FFP)</a:t>
            </a:r>
          </a:p>
          <a:p>
            <a:pPr lvl="2">
              <a:lnSpc>
                <a:spcPct val="90000"/>
              </a:lnSpc>
            </a:pPr>
            <a:r>
              <a:rPr lang="en-US" altLang="en-US" sz="1800" dirty="0"/>
              <a:t>A contract that provides for a price that is not subject to any adjustment on the basis of the contractor’s cost experience in performing the contract</a:t>
            </a:r>
          </a:p>
          <a:p>
            <a:pPr lvl="3">
              <a:lnSpc>
                <a:spcPct val="90000"/>
              </a:lnSpc>
            </a:pPr>
            <a:endParaRPr lang="en-US" altLang="en-US" sz="1800" dirty="0"/>
          </a:p>
          <a:p>
            <a:pPr>
              <a:lnSpc>
                <a:spcPct val="90000"/>
              </a:lnSpc>
            </a:pPr>
            <a:endParaRPr lang="en-US" altLang="en-US" sz="1600" dirty="0"/>
          </a:p>
          <a:p>
            <a:endParaRPr lang="en-US" altLang="en-US" sz="1600" dirty="0"/>
          </a:p>
        </p:txBody>
      </p:sp>
      <p:sp>
        <p:nvSpPr>
          <p:cNvPr id="2921476" name="Rectangle 4"/>
          <p:cNvSpPr>
            <a:spLocks noGrp="1" noChangeArrowheads="1"/>
          </p:cNvSpPr>
          <p:nvPr>
            <p:ph type="title"/>
          </p:nvPr>
        </p:nvSpPr>
        <p:spPr>
          <a:xfrm>
            <a:off x="1757363" y="577850"/>
            <a:ext cx="6853237" cy="565150"/>
          </a:xfrm>
          <a:noFill/>
          <a:ln/>
        </p:spPr>
        <p:txBody>
          <a:bodyPr>
            <a:normAutofit fontScale="90000"/>
          </a:bodyPr>
          <a:lstStyle/>
          <a:p>
            <a:r>
              <a:rPr lang="en-US" altLang="en-US"/>
              <a:t> </a:t>
            </a:r>
          </a:p>
        </p:txBody>
      </p:sp>
      <p:sp>
        <p:nvSpPr>
          <p:cNvPr id="2921477" name="Rectangle 5"/>
          <p:cNvSpPr>
            <a:spLocks noChangeArrowheads="1"/>
          </p:cNvSpPr>
          <p:nvPr/>
        </p:nvSpPr>
        <p:spPr bwMode="auto">
          <a:xfrm>
            <a:off x="1447800" y="1069182"/>
            <a:ext cx="610552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89000"/>
              </a:lnSpc>
            </a:pPr>
            <a:r>
              <a:rPr lang="en-US" altLang="en-US" sz="3200" dirty="0">
                <a:latin typeface="Arial" panose="020B0604020202020204" pitchFamily="34" charset="0"/>
              </a:rPr>
              <a:t>Acquisition Process, Cont’d</a:t>
            </a:r>
          </a:p>
        </p:txBody>
      </p:sp>
      <p:sp>
        <p:nvSpPr>
          <p:cNvPr id="2" name="Slide Number Placeholder 1">
            <a:extLst>
              <a:ext uri="{FF2B5EF4-FFF2-40B4-BE49-F238E27FC236}">
                <a16:creationId xmlns:a16="http://schemas.microsoft.com/office/drawing/2014/main" id="{8FF519C7-818A-43F3-ABC3-058AC10171C7}"/>
              </a:ext>
            </a:extLst>
          </p:cNvPr>
          <p:cNvSpPr>
            <a:spLocks noGrp="1"/>
          </p:cNvSpPr>
          <p:nvPr>
            <p:ph type="sldNum" sz="quarter" idx="12"/>
          </p:nvPr>
        </p:nvSpPr>
        <p:spPr/>
        <p:txBody>
          <a:bodyPr/>
          <a:lstStyle/>
          <a:p>
            <a:fld id="{56CFE002-18A8-421E-8A7B-CB1625463075}" type="slidenum">
              <a:rPr lang="en-US" smtClean="0"/>
              <a:t>16</a:t>
            </a:fld>
            <a:endParaRPr lang="en-US" dirty="0"/>
          </a:p>
        </p:txBody>
      </p:sp>
    </p:spTree>
    <p:extLst>
      <p:ext uri="{BB962C8B-B14F-4D97-AF65-F5344CB8AC3E}">
        <p14:creationId xmlns:p14="http://schemas.microsoft.com/office/powerpoint/2010/main" val="1912038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2499" name="Rectangle 1027"/>
          <p:cNvSpPr>
            <a:spLocks noGrp="1" noChangeArrowheads="1"/>
          </p:cNvSpPr>
          <p:nvPr>
            <p:ph type="body" idx="1"/>
          </p:nvPr>
        </p:nvSpPr>
        <p:spPr>
          <a:xfrm>
            <a:off x="685800" y="1762125"/>
            <a:ext cx="7772400" cy="4486275"/>
          </a:xfrm>
        </p:spPr>
        <p:txBody>
          <a:bodyPr>
            <a:normAutofit fontScale="92500" lnSpcReduction="10000"/>
          </a:bodyPr>
          <a:lstStyle/>
          <a:p>
            <a:pPr lvl="1">
              <a:lnSpc>
                <a:spcPct val="90000"/>
              </a:lnSpc>
            </a:pPr>
            <a:r>
              <a:rPr lang="en-US" altLang="en-US" sz="2400" dirty="0"/>
              <a:t>Time and Material (TM)</a:t>
            </a:r>
          </a:p>
          <a:p>
            <a:pPr lvl="2">
              <a:lnSpc>
                <a:spcPct val="90000"/>
              </a:lnSpc>
            </a:pPr>
            <a:r>
              <a:rPr lang="en-US" altLang="en-US" sz="2100" dirty="0"/>
              <a:t>A contract that provides for acquiring supplies or services on the basis of</a:t>
            </a:r>
          </a:p>
          <a:p>
            <a:pPr lvl="3">
              <a:lnSpc>
                <a:spcPct val="90000"/>
              </a:lnSpc>
            </a:pPr>
            <a:r>
              <a:rPr lang="en-US" altLang="en-US" sz="1700" dirty="0"/>
              <a:t>Direct labor hours at specified fixed hourly rates that include wages, overhead, general and administrative expenses, and profit</a:t>
            </a:r>
          </a:p>
          <a:p>
            <a:pPr lvl="3">
              <a:lnSpc>
                <a:spcPct val="90000"/>
              </a:lnSpc>
            </a:pPr>
            <a:r>
              <a:rPr lang="en-US" altLang="en-US" sz="1700" dirty="0"/>
              <a:t>Materials at cost, including, if appropriate, material handling costs as part of material costs</a:t>
            </a:r>
          </a:p>
          <a:p>
            <a:pPr lvl="2">
              <a:lnSpc>
                <a:spcPct val="90000"/>
              </a:lnSpc>
            </a:pPr>
            <a:r>
              <a:rPr lang="en-US" altLang="en-US" sz="1900" dirty="0"/>
              <a:t>The Labor Hour (LH) contract is a variation of the time-and-materials contract, differing only in that materials are not supplied by the contractor</a:t>
            </a:r>
          </a:p>
          <a:p>
            <a:pPr lvl="1">
              <a:lnSpc>
                <a:spcPct val="90000"/>
              </a:lnSpc>
            </a:pPr>
            <a:r>
              <a:rPr lang="en-US" altLang="en-US" sz="2200" dirty="0"/>
              <a:t>Basic Ordering Agreement (BOA)</a:t>
            </a:r>
          </a:p>
          <a:p>
            <a:pPr lvl="2">
              <a:lnSpc>
                <a:spcPct val="90000"/>
              </a:lnSpc>
            </a:pPr>
            <a:r>
              <a:rPr lang="en-US" altLang="en-US" sz="1900" dirty="0"/>
              <a:t>Expedite contracting for supplies or services when specific items, quantities, and prices are not known at the time the agreement is executed, but a substantial amount of the type of supplies or services covered by the agreement is anticipated to be purchased from the contractor." </a:t>
            </a:r>
          </a:p>
          <a:p>
            <a:pPr lvl="2">
              <a:lnSpc>
                <a:spcPct val="90000"/>
              </a:lnSpc>
            </a:pPr>
            <a:r>
              <a:rPr lang="en-US" altLang="en-US" sz="1900" dirty="0"/>
              <a:t>Used as an offer or quote for competitive acquisition</a:t>
            </a:r>
          </a:p>
          <a:p>
            <a:pPr lvl="1">
              <a:lnSpc>
                <a:spcPct val="90000"/>
              </a:lnSpc>
              <a:buFont typeface="Wingdings" panose="05000000000000000000" pitchFamily="2" charset="2"/>
              <a:buNone/>
            </a:pPr>
            <a:endParaRPr lang="en-US" altLang="en-US" dirty="0"/>
          </a:p>
          <a:p>
            <a:pPr lvl="1">
              <a:lnSpc>
                <a:spcPct val="90000"/>
              </a:lnSpc>
            </a:pPr>
            <a:endParaRPr lang="en-US" altLang="en-US" dirty="0"/>
          </a:p>
          <a:p>
            <a:endParaRPr lang="en-US" altLang="en-US" dirty="0"/>
          </a:p>
        </p:txBody>
      </p:sp>
      <p:sp>
        <p:nvSpPr>
          <p:cNvPr id="2922500" name="Rectangle 1028"/>
          <p:cNvSpPr>
            <a:spLocks noGrp="1" noChangeArrowheads="1"/>
          </p:cNvSpPr>
          <p:nvPr>
            <p:ph type="title"/>
          </p:nvPr>
        </p:nvSpPr>
        <p:spPr>
          <a:xfrm>
            <a:off x="1590675" y="577850"/>
            <a:ext cx="7019925" cy="565150"/>
          </a:xfrm>
          <a:noFill/>
          <a:ln/>
        </p:spPr>
        <p:txBody>
          <a:bodyPr>
            <a:normAutofit fontScale="90000"/>
          </a:bodyPr>
          <a:lstStyle/>
          <a:p>
            <a:r>
              <a:rPr lang="en-US" altLang="en-US"/>
              <a:t> </a:t>
            </a:r>
          </a:p>
        </p:txBody>
      </p:sp>
      <p:sp>
        <p:nvSpPr>
          <p:cNvPr id="2922501" name="Rectangle 1029"/>
          <p:cNvSpPr>
            <a:spLocks noChangeArrowheads="1"/>
          </p:cNvSpPr>
          <p:nvPr/>
        </p:nvSpPr>
        <p:spPr bwMode="auto">
          <a:xfrm>
            <a:off x="1143000" y="1111250"/>
            <a:ext cx="610552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89000"/>
              </a:lnSpc>
            </a:pPr>
            <a:r>
              <a:rPr lang="en-US" altLang="en-US" sz="2800" dirty="0">
                <a:latin typeface="Arial" panose="020B0604020202020204" pitchFamily="34" charset="0"/>
              </a:rPr>
              <a:t>Acquisition Process, Cont’d</a:t>
            </a:r>
          </a:p>
        </p:txBody>
      </p:sp>
      <p:sp>
        <p:nvSpPr>
          <p:cNvPr id="2" name="Slide Number Placeholder 1">
            <a:extLst>
              <a:ext uri="{FF2B5EF4-FFF2-40B4-BE49-F238E27FC236}">
                <a16:creationId xmlns:a16="http://schemas.microsoft.com/office/drawing/2014/main" id="{EEE969D7-112A-48D6-8215-E1C210920A53}"/>
              </a:ext>
            </a:extLst>
          </p:cNvPr>
          <p:cNvSpPr>
            <a:spLocks noGrp="1"/>
          </p:cNvSpPr>
          <p:nvPr>
            <p:ph type="sldNum" sz="quarter" idx="12"/>
          </p:nvPr>
        </p:nvSpPr>
        <p:spPr/>
        <p:txBody>
          <a:bodyPr/>
          <a:lstStyle/>
          <a:p>
            <a:fld id="{56CFE002-18A8-421E-8A7B-CB1625463075}" type="slidenum">
              <a:rPr lang="en-US" smtClean="0"/>
              <a:t>17</a:t>
            </a:fld>
            <a:endParaRPr lang="en-US" dirty="0"/>
          </a:p>
        </p:txBody>
      </p:sp>
    </p:spTree>
    <p:extLst>
      <p:ext uri="{BB962C8B-B14F-4D97-AF65-F5344CB8AC3E}">
        <p14:creationId xmlns:p14="http://schemas.microsoft.com/office/powerpoint/2010/main" val="2546984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3524" name="Rectangle 1028"/>
          <p:cNvSpPr>
            <a:spLocks noGrp="1" noChangeArrowheads="1"/>
          </p:cNvSpPr>
          <p:nvPr>
            <p:ph type="title"/>
          </p:nvPr>
        </p:nvSpPr>
        <p:spPr/>
        <p:txBody>
          <a:bodyPr/>
          <a:lstStyle/>
          <a:p>
            <a:r>
              <a:rPr lang="en-US" altLang="en-US"/>
              <a:t> </a:t>
            </a:r>
          </a:p>
        </p:txBody>
      </p:sp>
      <p:sp>
        <p:nvSpPr>
          <p:cNvPr id="2923523" name="Rectangle 1027"/>
          <p:cNvSpPr>
            <a:spLocks noGrp="1" noChangeArrowheads="1"/>
          </p:cNvSpPr>
          <p:nvPr>
            <p:ph type="body" idx="1"/>
          </p:nvPr>
        </p:nvSpPr>
        <p:spPr/>
        <p:txBody>
          <a:bodyPr/>
          <a:lstStyle/>
          <a:p>
            <a:pPr lvl="1"/>
            <a:r>
              <a:rPr lang="en-US" altLang="en-US" sz="2000" dirty="0"/>
              <a:t>Basic Ordering Agreement, Cont’d</a:t>
            </a:r>
          </a:p>
          <a:p>
            <a:pPr lvl="2"/>
            <a:r>
              <a:rPr lang="en-US" altLang="en-US" sz="1800" dirty="0"/>
              <a:t>For noncompetitive acquisition</a:t>
            </a:r>
          </a:p>
          <a:p>
            <a:pPr lvl="3"/>
            <a:r>
              <a:rPr lang="en-US" altLang="en-US" sz="1600" dirty="0"/>
              <a:t>Justification required</a:t>
            </a:r>
          </a:p>
          <a:p>
            <a:pPr lvl="2"/>
            <a:r>
              <a:rPr lang="en-US" altLang="en-US" sz="1800" dirty="0"/>
              <a:t>Use of delivery orders is not appropriate</a:t>
            </a:r>
          </a:p>
          <a:p>
            <a:pPr lvl="2"/>
            <a:r>
              <a:rPr lang="en-US" altLang="en-US" sz="1800" dirty="0"/>
              <a:t>Acquisition through purchase order or contract</a:t>
            </a:r>
          </a:p>
          <a:p>
            <a:pPr lvl="1"/>
            <a:endParaRPr lang="en-US" altLang="en-US" dirty="0"/>
          </a:p>
        </p:txBody>
      </p:sp>
      <p:sp>
        <p:nvSpPr>
          <p:cNvPr id="2923529" name="Rectangle 1033"/>
          <p:cNvSpPr>
            <a:spLocks noChangeArrowheads="1"/>
          </p:cNvSpPr>
          <p:nvPr/>
        </p:nvSpPr>
        <p:spPr bwMode="auto">
          <a:xfrm>
            <a:off x="1371600" y="1187450"/>
            <a:ext cx="610552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89000"/>
              </a:lnSpc>
            </a:pPr>
            <a:r>
              <a:rPr lang="en-US" altLang="en-US" sz="3200" dirty="0">
                <a:latin typeface="Arial" panose="020B0604020202020204" pitchFamily="34" charset="0"/>
              </a:rPr>
              <a:t>Acquisition Process, Cont’d</a:t>
            </a:r>
          </a:p>
        </p:txBody>
      </p:sp>
      <p:sp>
        <p:nvSpPr>
          <p:cNvPr id="2" name="Slide Number Placeholder 1">
            <a:extLst>
              <a:ext uri="{FF2B5EF4-FFF2-40B4-BE49-F238E27FC236}">
                <a16:creationId xmlns:a16="http://schemas.microsoft.com/office/drawing/2014/main" id="{0A5578CB-C0DA-465A-8945-BC7D4BE23357}"/>
              </a:ext>
            </a:extLst>
          </p:cNvPr>
          <p:cNvSpPr>
            <a:spLocks noGrp="1"/>
          </p:cNvSpPr>
          <p:nvPr>
            <p:ph type="sldNum" sz="quarter" idx="12"/>
          </p:nvPr>
        </p:nvSpPr>
        <p:spPr/>
        <p:txBody>
          <a:bodyPr/>
          <a:lstStyle/>
          <a:p>
            <a:fld id="{56CFE002-18A8-421E-8A7B-CB1625463075}" type="slidenum">
              <a:rPr lang="en-US" smtClean="0"/>
              <a:t>18</a:t>
            </a:fld>
            <a:endParaRPr lang="en-US" dirty="0"/>
          </a:p>
        </p:txBody>
      </p:sp>
    </p:spTree>
    <p:extLst>
      <p:ext uri="{BB962C8B-B14F-4D97-AF65-F5344CB8AC3E}">
        <p14:creationId xmlns:p14="http://schemas.microsoft.com/office/powerpoint/2010/main" val="2486900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4546" name="Rectangle 2"/>
          <p:cNvSpPr>
            <a:spLocks noGrp="1" noChangeArrowheads="1"/>
          </p:cNvSpPr>
          <p:nvPr>
            <p:ph type="title"/>
          </p:nvPr>
        </p:nvSpPr>
        <p:spPr>
          <a:xfrm>
            <a:off x="609600" y="952500"/>
            <a:ext cx="8077200" cy="800100"/>
          </a:xfrm>
        </p:spPr>
        <p:txBody>
          <a:bodyPr>
            <a:normAutofit/>
          </a:bodyPr>
          <a:lstStyle/>
          <a:p>
            <a:r>
              <a:rPr lang="en-US" altLang="en-US" sz="3200" dirty="0"/>
              <a:t>Acquisition Dynamics</a:t>
            </a:r>
          </a:p>
        </p:txBody>
      </p:sp>
      <p:sp>
        <p:nvSpPr>
          <p:cNvPr id="2924547" name="Rectangle 3"/>
          <p:cNvSpPr>
            <a:spLocks noGrp="1" noChangeArrowheads="1"/>
          </p:cNvSpPr>
          <p:nvPr>
            <p:ph type="body" idx="1"/>
          </p:nvPr>
        </p:nvSpPr>
        <p:spPr>
          <a:xfrm>
            <a:off x="685800" y="1812925"/>
            <a:ext cx="7772400" cy="4511675"/>
          </a:xfrm>
        </p:spPr>
        <p:txBody>
          <a:bodyPr>
            <a:normAutofit fontScale="92500" lnSpcReduction="10000"/>
          </a:bodyPr>
          <a:lstStyle/>
          <a:p>
            <a:r>
              <a:rPr lang="en-US" altLang="en-US" sz="2600" dirty="0"/>
              <a:t>Federal Characteristics</a:t>
            </a:r>
          </a:p>
          <a:p>
            <a:pPr lvl="1"/>
            <a:r>
              <a:rPr lang="en-US" altLang="en-US" sz="2200" dirty="0"/>
              <a:t>The Federal buyer is a sophisticated buyer</a:t>
            </a:r>
          </a:p>
          <a:p>
            <a:pPr lvl="2"/>
            <a:r>
              <a:rPr lang="en-US" altLang="en-US" sz="1900" dirty="0"/>
              <a:t>Product research is performed</a:t>
            </a:r>
          </a:p>
          <a:p>
            <a:pPr lvl="2"/>
            <a:r>
              <a:rPr lang="en-US" altLang="en-US" sz="1900" dirty="0"/>
              <a:t>Purchasing vehicle preference determined</a:t>
            </a:r>
          </a:p>
          <a:p>
            <a:pPr lvl="3"/>
            <a:r>
              <a:rPr lang="en-US" altLang="en-US" sz="1700" dirty="0"/>
              <a:t>Terms and conditions have been assessed</a:t>
            </a:r>
          </a:p>
          <a:p>
            <a:pPr lvl="3"/>
            <a:r>
              <a:rPr lang="en-US" altLang="en-US" sz="1700" dirty="0"/>
              <a:t>Vendors on vehicles considered</a:t>
            </a:r>
          </a:p>
          <a:p>
            <a:pPr lvl="2"/>
            <a:r>
              <a:rPr lang="en-US" altLang="en-US" sz="1900" dirty="0"/>
              <a:t>User driven through procurement process</a:t>
            </a:r>
          </a:p>
          <a:p>
            <a:r>
              <a:rPr lang="en-US" altLang="en-US" sz="2200" dirty="0"/>
              <a:t>Factors Affecting Purchasing Decisions</a:t>
            </a:r>
          </a:p>
          <a:p>
            <a:pPr lvl="1"/>
            <a:r>
              <a:rPr lang="en-US" altLang="en-US" sz="1900" dirty="0"/>
              <a:t>Risk factors</a:t>
            </a:r>
          </a:p>
          <a:p>
            <a:pPr lvl="2"/>
            <a:r>
              <a:rPr lang="en-US" altLang="en-US" sz="1900" dirty="0"/>
              <a:t>Financial</a:t>
            </a:r>
          </a:p>
          <a:p>
            <a:pPr lvl="3"/>
            <a:r>
              <a:rPr lang="en-US" altLang="en-US" sz="1700" dirty="0"/>
              <a:t>Cost overrun</a:t>
            </a:r>
          </a:p>
          <a:p>
            <a:pPr lvl="2"/>
            <a:r>
              <a:rPr lang="en-US" altLang="en-US" sz="1900" dirty="0"/>
              <a:t>Enterprise</a:t>
            </a:r>
          </a:p>
          <a:p>
            <a:pPr lvl="3"/>
            <a:r>
              <a:rPr lang="en-US" altLang="en-US" sz="1600" dirty="0"/>
              <a:t>Failure of project and the ripple effect</a:t>
            </a:r>
          </a:p>
          <a:p>
            <a:pPr lvl="2"/>
            <a:r>
              <a:rPr lang="en-US" altLang="en-US" sz="1800" dirty="0"/>
              <a:t>Performance	</a:t>
            </a:r>
          </a:p>
          <a:p>
            <a:pPr lvl="1">
              <a:buFont typeface="Wingdings" panose="05000000000000000000" pitchFamily="2" charset="2"/>
              <a:buNone/>
            </a:pPr>
            <a:endParaRPr lang="en-US" altLang="en-US" dirty="0"/>
          </a:p>
          <a:p>
            <a:pPr lvl="2"/>
            <a:endParaRPr lang="en-US" altLang="en-US" dirty="0"/>
          </a:p>
          <a:p>
            <a:pPr lvl="2"/>
            <a:endParaRPr lang="en-US" altLang="en-US" dirty="0"/>
          </a:p>
          <a:p>
            <a:pPr lvl="1"/>
            <a:endParaRPr lang="en-US" altLang="en-US" dirty="0"/>
          </a:p>
          <a:p>
            <a:pPr lvl="1"/>
            <a:endParaRPr lang="en-US" altLang="en-US" dirty="0"/>
          </a:p>
        </p:txBody>
      </p:sp>
      <p:sp>
        <p:nvSpPr>
          <p:cNvPr id="2" name="Slide Number Placeholder 1">
            <a:extLst>
              <a:ext uri="{FF2B5EF4-FFF2-40B4-BE49-F238E27FC236}">
                <a16:creationId xmlns:a16="http://schemas.microsoft.com/office/drawing/2014/main" id="{EFE6143D-92E2-46E9-8B77-3356B8F669E5}"/>
              </a:ext>
            </a:extLst>
          </p:cNvPr>
          <p:cNvSpPr>
            <a:spLocks noGrp="1"/>
          </p:cNvSpPr>
          <p:nvPr>
            <p:ph type="sldNum" sz="quarter" idx="12"/>
          </p:nvPr>
        </p:nvSpPr>
        <p:spPr/>
        <p:txBody>
          <a:bodyPr/>
          <a:lstStyle/>
          <a:p>
            <a:fld id="{56CFE002-18A8-421E-8A7B-CB1625463075}" type="slidenum">
              <a:rPr lang="en-US" smtClean="0"/>
              <a:t>19</a:t>
            </a:fld>
            <a:endParaRPr lang="en-US" dirty="0"/>
          </a:p>
        </p:txBody>
      </p:sp>
    </p:spTree>
    <p:extLst>
      <p:ext uri="{BB962C8B-B14F-4D97-AF65-F5344CB8AC3E}">
        <p14:creationId xmlns:p14="http://schemas.microsoft.com/office/powerpoint/2010/main" val="1014920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31714" name="Rectangle 2"/>
          <p:cNvSpPr>
            <a:spLocks noGrp="1" noChangeArrowheads="1"/>
          </p:cNvSpPr>
          <p:nvPr>
            <p:ph type="title"/>
          </p:nvPr>
        </p:nvSpPr>
        <p:spPr>
          <a:xfrm>
            <a:off x="1600200" y="990600"/>
            <a:ext cx="6105525" cy="496887"/>
          </a:xfrm>
        </p:spPr>
        <p:txBody>
          <a:bodyPr>
            <a:normAutofit/>
          </a:bodyPr>
          <a:lstStyle/>
          <a:p>
            <a:r>
              <a:rPr lang="en-US" altLang="en-US" sz="2400" dirty="0"/>
              <a:t>Federal Acquisition Life Cycle</a:t>
            </a:r>
          </a:p>
        </p:txBody>
      </p:sp>
      <p:sp>
        <p:nvSpPr>
          <p:cNvPr id="2931715" name="Freeform 3"/>
          <p:cNvSpPr>
            <a:spLocks/>
          </p:cNvSpPr>
          <p:nvPr/>
        </p:nvSpPr>
        <p:spPr bwMode="auto">
          <a:xfrm>
            <a:off x="3981450" y="2000250"/>
            <a:ext cx="1401763" cy="1165225"/>
          </a:xfrm>
          <a:custGeom>
            <a:avLst/>
            <a:gdLst>
              <a:gd name="T0" fmla="*/ 15 w 616"/>
              <a:gd name="T1" fmla="*/ 45 h 571"/>
              <a:gd name="T2" fmla="*/ 45 w 616"/>
              <a:gd name="T3" fmla="*/ 38 h 571"/>
              <a:gd name="T4" fmla="*/ 75 w 616"/>
              <a:gd name="T5" fmla="*/ 30 h 571"/>
              <a:gd name="T6" fmla="*/ 105 w 616"/>
              <a:gd name="T7" fmla="*/ 23 h 571"/>
              <a:gd name="T8" fmla="*/ 135 w 616"/>
              <a:gd name="T9" fmla="*/ 15 h 571"/>
              <a:gd name="T10" fmla="*/ 165 w 616"/>
              <a:gd name="T11" fmla="*/ 7 h 571"/>
              <a:gd name="T12" fmla="*/ 195 w 616"/>
              <a:gd name="T13" fmla="*/ 7 h 571"/>
              <a:gd name="T14" fmla="*/ 226 w 616"/>
              <a:gd name="T15" fmla="*/ 0 h 571"/>
              <a:gd name="T16" fmla="*/ 256 w 616"/>
              <a:gd name="T17" fmla="*/ 0 h 571"/>
              <a:gd name="T18" fmla="*/ 293 w 616"/>
              <a:gd name="T19" fmla="*/ 0 h 571"/>
              <a:gd name="T20" fmla="*/ 323 w 616"/>
              <a:gd name="T21" fmla="*/ 0 h 571"/>
              <a:gd name="T22" fmla="*/ 353 w 616"/>
              <a:gd name="T23" fmla="*/ 0 h 571"/>
              <a:gd name="T24" fmla="*/ 383 w 616"/>
              <a:gd name="T25" fmla="*/ 0 h 571"/>
              <a:gd name="T26" fmla="*/ 413 w 616"/>
              <a:gd name="T27" fmla="*/ 7 h 571"/>
              <a:gd name="T28" fmla="*/ 451 w 616"/>
              <a:gd name="T29" fmla="*/ 7 h 571"/>
              <a:gd name="T30" fmla="*/ 481 w 616"/>
              <a:gd name="T31" fmla="*/ 15 h 571"/>
              <a:gd name="T32" fmla="*/ 511 w 616"/>
              <a:gd name="T33" fmla="*/ 23 h 571"/>
              <a:gd name="T34" fmla="*/ 541 w 616"/>
              <a:gd name="T35" fmla="*/ 30 h 571"/>
              <a:gd name="T36" fmla="*/ 571 w 616"/>
              <a:gd name="T37" fmla="*/ 38 h 571"/>
              <a:gd name="T38" fmla="*/ 601 w 616"/>
              <a:gd name="T39" fmla="*/ 45 h 571"/>
              <a:gd name="T40" fmla="*/ 428 w 616"/>
              <a:gd name="T41" fmla="*/ 571 h 571"/>
              <a:gd name="T42" fmla="*/ 421 w 616"/>
              <a:gd name="T43" fmla="*/ 563 h 571"/>
              <a:gd name="T44" fmla="*/ 406 w 616"/>
              <a:gd name="T45" fmla="*/ 563 h 571"/>
              <a:gd name="T46" fmla="*/ 391 w 616"/>
              <a:gd name="T47" fmla="*/ 555 h 571"/>
              <a:gd name="T48" fmla="*/ 383 w 616"/>
              <a:gd name="T49" fmla="*/ 555 h 571"/>
              <a:gd name="T50" fmla="*/ 368 w 616"/>
              <a:gd name="T51" fmla="*/ 548 h 571"/>
              <a:gd name="T52" fmla="*/ 353 w 616"/>
              <a:gd name="T53" fmla="*/ 548 h 571"/>
              <a:gd name="T54" fmla="*/ 346 w 616"/>
              <a:gd name="T55" fmla="*/ 548 h 571"/>
              <a:gd name="T56" fmla="*/ 331 w 616"/>
              <a:gd name="T57" fmla="*/ 548 h 571"/>
              <a:gd name="T58" fmla="*/ 316 w 616"/>
              <a:gd name="T59" fmla="*/ 548 h 571"/>
              <a:gd name="T60" fmla="*/ 308 w 616"/>
              <a:gd name="T61" fmla="*/ 548 h 571"/>
              <a:gd name="T62" fmla="*/ 293 w 616"/>
              <a:gd name="T63" fmla="*/ 548 h 571"/>
              <a:gd name="T64" fmla="*/ 278 w 616"/>
              <a:gd name="T65" fmla="*/ 548 h 571"/>
              <a:gd name="T66" fmla="*/ 271 w 616"/>
              <a:gd name="T67" fmla="*/ 548 h 571"/>
              <a:gd name="T68" fmla="*/ 256 w 616"/>
              <a:gd name="T69" fmla="*/ 548 h 571"/>
              <a:gd name="T70" fmla="*/ 241 w 616"/>
              <a:gd name="T71" fmla="*/ 548 h 571"/>
              <a:gd name="T72" fmla="*/ 233 w 616"/>
              <a:gd name="T73" fmla="*/ 555 h 571"/>
              <a:gd name="T74" fmla="*/ 218 w 616"/>
              <a:gd name="T75" fmla="*/ 555 h 571"/>
              <a:gd name="T76" fmla="*/ 210 w 616"/>
              <a:gd name="T77" fmla="*/ 563 h 571"/>
              <a:gd name="T78" fmla="*/ 195 w 616"/>
              <a:gd name="T79" fmla="*/ 563 h 571"/>
              <a:gd name="T80" fmla="*/ 180 w 616"/>
              <a:gd name="T8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6" h="571">
                <a:moveTo>
                  <a:pt x="0" y="53"/>
                </a:moveTo>
                <a:lnTo>
                  <a:pt x="15" y="45"/>
                </a:lnTo>
                <a:lnTo>
                  <a:pt x="30" y="45"/>
                </a:lnTo>
                <a:lnTo>
                  <a:pt x="45" y="38"/>
                </a:lnTo>
                <a:lnTo>
                  <a:pt x="60" y="30"/>
                </a:lnTo>
                <a:lnTo>
                  <a:pt x="75" y="30"/>
                </a:lnTo>
                <a:lnTo>
                  <a:pt x="90" y="23"/>
                </a:lnTo>
                <a:lnTo>
                  <a:pt x="105" y="23"/>
                </a:lnTo>
                <a:lnTo>
                  <a:pt x="120" y="15"/>
                </a:lnTo>
                <a:lnTo>
                  <a:pt x="135" y="15"/>
                </a:lnTo>
                <a:lnTo>
                  <a:pt x="150" y="15"/>
                </a:lnTo>
                <a:lnTo>
                  <a:pt x="165" y="7"/>
                </a:lnTo>
                <a:lnTo>
                  <a:pt x="180" y="7"/>
                </a:lnTo>
                <a:lnTo>
                  <a:pt x="195" y="7"/>
                </a:lnTo>
                <a:lnTo>
                  <a:pt x="210" y="0"/>
                </a:lnTo>
                <a:lnTo>
                  <a:pt x="226" y="0"/>
                </a:lnTo>
                <a:lnTo>
                  <a:pt x="241" y="0"/>
                </a:lnTo>
                <a:lnTo>
                  <a:pt x="256" y="0"/>
                </a:lnTo>
                <a:lnTo>
                  <a:pt x="278" y="0"/>
                </a:lnTo>
                <a:lnTo>
                  <a:pt x="293" y="0"/>
                </a:lnTo>
                <a:lnTo>
                  <a:pt x="308" y="0"/>
                </a:lnTo>
                <a:lnTo>
                  <a:pt x="323" y="0"/>
                </a:lnTo>
                <a:lnTo>
                  <a:pt x="338" y="0"/>
                </a:lnTo>
                <a:lnTo>
                  <a:pt x="353" y="0"/>
                </a:lnTo>
                <a:lnTo>
                  <a:pt x="368" y="0"/>
                </a:lnTo>
                <a:lnTo>
                  <a:pt x="383" y="0"/>
                </a:lnTo>
                <a:lnTo>
                  <a:pt x="398" y="0"/>
                </a:lnTo>
                <a:lnTo>
                  <a:pt x="413" y="7"/>
                </a:lnTo>
                <a:lnTo>
                  <a:pt x="428" y="7"/>
                </a:lnTo>
                <a:lnTo>
                  <a:pt x="451" y="7"/>
                </a:lnTo>
                <a:lnTo>
                  <a:pt x="466" y="15"/>
                </a:lnTo>
                <a:lnTo>
                  <a:pt x="481" y="15"/>
                </a:lnTo>
                <a:lnTo>
                  <a:pt x="496" y="15"/>
                </a:lnTo>
                <a:lnTo>
                  <a:pt x="511" y="23"/>
                </a:lnTo>
                <a:lnTo>
                  <a:pt x="526" y="23"/>
                </a:lnTo>
                <a:lnTo>
                  <a:pt x="541" y="30"/>
                </a:lnTo>
                <a:lnTo>
                  <a:pt x="556" y="30"/>
                </a:lnTo>
                <a:lnTo>
                  <a:pt x="571" y="38"/>
                </a:lnTo>
                <a:lnTo>
                  <a:pt x="586" y="45"/>
                </a:lnTo>
                <a:lnTo>
                  <a:pt x="601" y="45"/>
                </a:lnTo>
                <a:lnTo>
                  <a:pt x="616" y="53"/>
                </a:lnTo>
                <a:lnTo>
                  <a:pt x="428" y="571"/>
                </a:lnTo>
                <a:lnTo>
                  <a:pt x="421" y="563"/>
                </a:lnTo>
                <a:lnTo>
                  <a:pt x="421" y="563"/>
                </a:lnTo>
                <a:lnTo>
                  <a:pt x="413" y="563"/>
                </a:lnTo>
                <a:lnTo>
                  <a:pt x="406" y="563"/>
                </a:lnTo>
                <a:lnTo>
                  <a:pt x="398" y="555"/>
                </a:lnTo>
                <a:lnTo>
                  <a:pt x="391" y="555"/>
                </a:lnTo>
                <a:lnTo>
                  <a:pt x="391" y="555"/>
                </a:lnTo>
                <a:lnTo>
                  <a:pt x="383" y="555"/>
                </a:lnTo>
                <a:lnTo>
                  <a:pt x="376" y="555"/>
                </a:lnTo>
                <a:lnTo>
                  <a:pt x="368" y="548"/>
                </a:lnTo>
                <a:lnTo>
                  <a:pt x="361" y="548"/>
                </a:lnTo>
                <a:lnTo>
                  <a:pt x="353" y="548"/>
                </a:lnTo>
                <a:lnTo>
                  <a:pt x="353" y="548"/>
                </a:lnTo>
                <a:lnTo>
                  <a:pt x="346" y="548"/>
                </a:lnTo>
                <a:lnTo>
                  <a:pt x="338" y="548"/>
                </a:lnTo>
                <a:lnTo>
                  <a:pt x="331" y="548"/>
                </a:lnTo>
                <a:lnTo>
                  <a:pt x="323" y="548"/>
                </a:lnTo>
                <a:lnTo>
                  <a:pt x="316" y="548"/>
                </a:lnTo>
                <a:lnTo>
                  <a:pt x="316" y="548"/>
                </a:lnTo>
                <a:lnTo>
                  <a:pt x="308" y="548"/>
                </a:lnTo>
                <a:lnTo>
                  <a:pt x="301" y="548"/>
                </a:lnTo>
                <a:lnTo>
                  <a:pt x="293" y="548"/>
                </a:lnTo>
                <a:lnTo>
                  <a:pt x="286" y="548"/>
                </a:lnTo>
                <a:lnTo>
                  <a:pt x="278" y="548"/>
                </a:lnTo>
                <a:lnTo>
                  <a:pt x="278" y="548"/>
                </a:lnTo>
                <a:lnTo>
                  <a:pt x="271" y="548"/>
                </a:lnTo>
                <a:lnTo>
                  <a:pt x="263" y="548"/>
                </a:lnTo>
                <a:lnTo>
                  <a:pt x="256" y="548"/>
                </a:lnTo>
                <a:lnTo>
                  <a:pt x="248" y="548"/>
                </a:lnTo>
                <a:lnTo>
                  <a:pt x="241" y="548"/>
                </a:lnTo>
                <a:lnTo>
                  <a:pt x="241" y="555"/>
                </a:lnTo>
                <a:lnTo>
                  <a:pt x="233" y="555"/>
                </a:lnTo>
                <a:lnTo>
                  <a:pt x="226" y="555"/>
                </a:lnTo>
                <a:lnTo>
                  <a:pt x="218" y="555"/>
                </a:lnTo>
                <a:lnTo>
                  <a:pt x="210" y="555"/>
                </a:lnTo>
                <a:lnTo>
                  <a:pt x="210" y="563"/>
                </a:lnTo>
                <a:lnTo>
                  <a:pt x="203" y="563"/>
                </a:lnTo>
                <a:lnTo>
                  <a:pt x="195" y="563"/>
                </a:lnTo>
                <a:lnTo>
                  <a:pt x="188" y="563"/>
                </a:lnTo>
                <a:lnTo>
                  <a:pt x="180" y="571"/>
                </a:lnTo>
                <a:lnTo>
                  <a:pt x="0" y="53"/>
                </a:lnTo>
                <a:close/>
              </a:path>
            </a:pathLst>
          </a:custGeom>
          <a:solidFill>
            <a:schemeClr val="accent5">
              <a:lumMod val="40000"/>
              <a:lumOff val="60000"/>
            </a:schemeClr>
          </a:solidFill>
          <a:ln w="12700">
            <a:solidFill>
              <a:srgbClr val="000000"/>
            </a:solidFill>
            <a:prstDash val="solid"/>
            <a:round/>
            <a:headEnd/>
            <a:tailEnd/>
          </a:ln>
        </p:spPr>
        <p:txBody>
          <a:bodyPr/>
          <a:lstStyle/>
          <a:p>
            <a:endParaRPr lang="en-US"/>
          </a:p>
        </p:txBody>
      </p:sp>
      <p:sp>
        <p:nvSpPr>
          <p:cNvPr id="2931716" name="Freeform 4"/>
          <p:cNvSpPr>
            <a:spLocks/>
          </p:cNvSpPr>
          <p:nvPr/>
        </p:nvSpPr>
        <p:spPr bwMode="auto">
          <a:xfrm>
            <a:off x="5005388" y="2138363"/>
            <a:ext cx="1504950" cy="1384300"/>
          </a:xfrm>
          <a:custGeom>
            <a:avLst/>
            <a:gdLst>
              <a:gd name="T0" fmla="*/ 202 w 661"/>
              <a:gd name="T1" fmla="*/ 8 h 678"/>
              <a:gd name="T2" fmla="*/ 232 w 661"/>
              <a:gd name="T3" fmla="*/ 15 h 678"/>
              <a:gd name="T4" fmla="*/ 255 w 661"/>
              <a:gd name="T5" fmla="*/ 31 h 678"/>
              <a:gd name="T6" fmla="*/ 285 w 661"/>
              <a:gd name="T7" fmla="*/ 46 h 678"/>
              <a:gd name="T8" fmla="*/ 315 w 661"/>
              <a:gd name="T9" fmla="*/ 61 h 678"/>
              <a:gd name="T10" fmla="*/ 345 w 661"/>
              <a:gd name="T11" fmla="*/ 76 h 678"/>
              <a:gd name="T12" fmla="*/ 368 w 661"/>
              <a:gd name="T13" fmla="*/ 92 h 678"/>
              <a:gd name="T14" fmla="*/ 398 w 661"/>
              <a:gd name="T15" fmla="*/ 114 h 678"/>
              <a:gd name="T16" fmla="*/ 420 w 661"/>
              <a:gd name="T17" fmla="*/ 130 h 678"/>
              <a:gd name="T18" fmla="*/ 443 w 661"/>
              <a:gd name="T19" fmla="*/ 152 h 678"/>
              <a:gd name="T20" fmla="*/ 465 w 661"/>
              <a:gd name="T21" fmla="*/ 168 h 678"/>
              <a:gd name="T22" fmla="*/ 495 w 661"/>
              <a:gd name="T23" fmla="*/ 191 h 678"/>
              <a:gd name="T24" fmla="*/ 518 w 661"/>
              <a:gd name="T25" fmla="*/ 213 h 678"/>
              <a:gd name="T26" fmla="*/ 541 w 661"/>
              <a:gd name="T27" fmla="*/ 236 h 678"/>
              <a:gd name="T28" fmla="*/ 556 w 661"/>
              <a:gd name="T29" fmla="*/ 259 h 678"/>
              <a:gd name="T30" fmla="*/ 578 w 661"/>
              <a:gd name="T31" fmla="*/ 282 h 678"/>
              <a:gd name="T32" fmla="*/ 601 w 661"/>
              <a:gd name="T33" fmla="*/ 312 h 678"/>
              <a:gd name="T34" fmla="*/ 616 w 661"/>
              <a:gd name="T35" fmla="*/ 335 h 678"/>
              <a:gd name="T36" fmla="*/ 631 w 661"/>
              <a:gd name="T37" fmla="*/ 366 h 678"/>
              <a:gd name="T38" fmla="*/ 653 w 661"/>
              <a:gd name="T39" fmla="*/ 388 h 678"/>
              <a:gd name="T40" fmla="*/ 187 w 661"/>
              <a:gd name="T41" fmla="*/ 678 h 678"/>
              <a:gd name="T42" fmla="*/ 180 w 661"/>
              <a:gd name="T43" fmla="*/ 670 h 678"/>
              <a:gd name="T44" fmla="*/ 180 w 661"/>
              <a:gd name="T45" fmla="*/ 655 h 678"/>
              <a:gd name="T46" fmla="*/ 172 w 661"/>
              <a:gd name="T47" fmla="*/ 647 h 678"/>
              <a:gd name="T48" fmla="*/ 165 w 661"/>
              <a:gd name="T49" fmla="*/ 632 h 678"/>
              <a:gd name="T50" fmla="*/ 157 w 661"/>
              <a:gd name="T51" fmla="*/ 624 h 678"/>
              <a:gd name="T52" fmla="*/ 142 w 661"/>
              <a:gd name="T53" fmla="*/ 617 h 678"/>
              <a:gd name="T54" fmla="*/ 135 w 661"/>
              <a:gd name="T55" fmla="*/ 609 h 678"/>
              <a:gd name="T56" fmla="*/ 127 w 661"/>
              <a:gd name="T57" fmla="*/ 594 h 678"/>
              <a:gd name="T58" fmla="*/ 120 w 661"/>
              <a:gd name="T59" fmla="*/ 586 h 678"/>
              <a:gd name="T60" fmla="*/ 112 w 661"/>
              <a:gd name="T61" fmla="*/ 579 h 678"/>
              <a:gd name="T62" fmla="*/ 97 w 661"/>
              <a:gd name="T63" fmla="*/ 571 h 678"/>
              <a:gd name="T64" fmla="*/ 90 w 661"/>
              <a:gd name="T65" fmla="*/ 563 h 678"/>
              <a:gd name="T66" fmla="*/ 82 w 661"/>
              <a:gd name="T67" fmla="*/ 556 h 678"/>
              <a:gd name="T68" fmla="*/ 67 w 661"/>
              <a:gd name="T69" fmla="*/ 548 h 678"/>
              <a:gd name="T70" fmla="*/ 60 w 661"/>
              <a:gd name="T71" fmla="*/ 541 h 678"/>
              <a:gd name="T72" fmla="*/ 45 w 661"/>
              <a:gd name="T73" fmla="*/ 533 h 678"/>
              <a:gd name="T74" fmla="*/ 37 w 661"/>
              <a:gd name="T75" fmla="*/ 533 h 678"/>
              <a:gd name="T76" fmla="*/ 22 w 661"/>
              <a:gd name="T77" fmla="*/ 525 h 678"/>
              <a:gd name="T78" fmla="*/ 15 w 661"/>
              <a:gd name="T79" fmla="*/ 518 h 678"/>
              <a:gd name="T80" fmla="*/ 0 w 661"/>
              <a:gd name="T81" fmla="*/ 51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1" h="678">
                <a:moveTo>
                  <a:pt x="187" y="0"/>
                </a:moveTo>
                <a:lnTo>
                  <a:pt x="202" y="8"/>
                </a:lnTo>
                <a:lnTo>
                  <a:pt x="217" y="15"/>
                </a:lnTo>
                <a:lnTo>
                  <a:pt x="232" y="15"/>
                </a:lnTo>
                <a:lnTo>
                  <a:pt x="247" y="23"/>
                </a:lnTo>
                <a:lnTo>
                  <a:pt x="255" y="31"/>
                </a:lnTo>
                <a:lnTo>
                  <a:pt x="270" y="38"/>
                </a:lnTo>
                <a:lnTo>
                  <a:pt x="285" y="46"/>
                </a:lnTo>
                <a:lnTo>
                  <a:pt x="300" y="54"/>
                </a:lnTo>
                <a:lnTo>
                  <a:pt x="315" y="61"/>
                </a:lnTo>
                <a:lnTo>
                  <a:pt x="330" y="69"/>
                </a:lnTo>
                <a:lnTo>
                  <a:pt x="345" y="76"/>
                </a:lnTo>
                <a:lnTo>
                  <a:pt x="353" y="84"/>
                </a:lnTo>
                <a:lnTo>
                  <a:pt x="368" y="92"/>
                </a:lnTo>
                <a:lnTo>
                  <a:pt x="383" y="99"/>
                </a:lnTo>
                <a:lnTo>
                  <a:pt x="398" y="114"/>
                </a:lnTo>
                <a:lnTo>
                  <a:pt x="405" y="122"/>
                </a:lnTo>
                <a:lnTo>
                  <a:pt x="420" y="130"/>
                </a:lnTo>
                <a:lnTo>
                  <a:pt x="435" y="137"/>
                </a:lnTo>
                <a:lnTo>
                  <a:pt x="443" y="152"/>
                </a:lnTo>
                <a:lnTo>
                  <a:pt x="458" y="160"/>
                </a:lnTo>
                <a:lnTo>
                  <a:pt x="465" y="168"/>
                </a:lnTo>
                <a:lnTo>
                  <a:pt x="480" y="183"/>
                </a:lnTo>
                <a:lnTo>
                  <a:pt x="495" y="191"/>
                </a:lnTo>
                <a:lnTo>
                  <a:pt x="503" y="206"/>
                </a:lnTo>
                <a:lnTo>
                  <a:pt x="518" y="213"/>
                </a:lnTo>
                <a:lnTo>
                  <a:pt x="526" y="229"/>
                </a:lnTo>
                <a:lnTo>
                  <a:pt x="541" y="236"/>
                </a:lnTo>
                <a:lnTo>
                  <a:pt x="548" y="251"/>
                </a:lnTo>
                <a:lnTo>
                  <a:pt x="556" y="259"/>
                </a:lnTo>
                <a:lnTo>
                  <a:pt x="571" y="274"/>
                </a:lnTo>
                <a:lnTo>
                  <a:pt x="578" y="282"/>
                </a:lnTo>
                <a:lnTo>
                  <a:pt x="586" y="297"/>
                </a:lnTo>
                <a:lnTo>
                  <a:pt x="601" y="312"/>
                </a:lnTo>
                <a:lnTo>
                  <a:pt x="608" y="320"/>
                </a:lnTo>
                <a:lnTo>
                  <a:pt x="616" y="335"/>
                </a:lnTo>
                <a:lnTo>
                  <a:pt x="623" y="350"/>
                </a:lnTo>
                <a:lnTo>
                  <a:pt x="631" y="366"/>
                </a:lnTo>
                <a:lnTo>
                  <a:pt x="646" y="373"/>
                </a:lnTo>
                <a:lnTo>
                  <a:pt x="653" y="388"/>
                </a:lnTo>
                <a:lnTo>
                  <a:pt x="661" y="404"/>
                </a:lnTo>
                <a:lnTo>
                  <a:pt x="187" y="678"/>
                </a:lnTo>
                <a:lnTo>
                  <a:pt x="187" y="670"/>
                </a:lnTo>
                <a:lnTo>
                  <a:pt x="180" y="670"/>
                </a:lnTo>
                <a:lnTo>
                  <a:pt x="180" y="662"/>
                </a:lnTo>
                <a:lnTo>
                  <a:pt x="180" y="655"/>
                </a:lnTo>
                <a:lnTo>
                  <a:pt x="172" y="647"/>
                </a:lnTo>
                <a:lnTo>
                  <a:pt x="172" y="647"/>
                </a:lnTo>
                <a:lnTo>
                  <a:pt x="165" y="640"/>
                </a:lnTo>
                <a:lnTo>
                  <a:pt x="165" y="632"/>
                </a:lnTo>
                <a:lnTo>
                  <a:pt x="157" y="632"/>
                </a:lnTo>
                <a:lnTo>
                  <a:pt x="157" y="624"/>
                </a:lnTo>
                <a:lnTo>
                  <a:pt x="150" y="617"/>
                </a:lnTo>
                <a:lnTo>
                  <a:pt x="142" y="617"/>
                </a:lnTo>
                <a:lnTo>
                  <a:pt x="142" y="609"/>
                </a:lnTo>
                <a:lnTo>
                  <a:pt x="135" y="609"/>
                </a:lnTo>
                <a:lnTo>
                  <a:pt x="135" y="602"/>
                </a:lnTo>
                <a:lnTo>
                  <a:pt x="127" y="594"/>
                </a:lnTo>
                <a:lnTo>
                  <a:pt x="120" y="594"/>
                </a:lnTo>
                <a:lnTo>
                  <a:pt x="120" y="586"/>
                </a:lnTo>
                <a:lnTo>
                  <a:pt x="112" y="586"/>
                </a:lnTo>
                <a:lnTo>
                  <a:pt x="112" y="579"/>
                </a:lnTo>
                <a:lnTo>
                  <a:pt x="105" y="579"/>
                </a:lnTo>
                <a:lnTo>
                  <a:pt x="97" y="571"/>
                </a:lnTo>
                <a:lnTo>
                  <a:pt x="97" y="571"/>
                </a:lnTo>
                <a:lnTo>
                  <a:pt x="90" y="563"/>
                </a:lnTo>
                <a:lnTo>
                  <a:pt x="82" y="563"/>
                </a:lnTo>
                <a:lnTo>
                  <a:pt x="82" y="556"/>
                </a:lnTo>
                <a:lnTo>
                  <a:pt x="75" y="556"/>
                </a:lnTo>
                <a:lnTo>
                  <a:pt x="67" y="548"/>
                </a:lnTo>
                <a:lnTo>
                  <a:pt x="60" y="548"/>
                </a:lnTo>
                <a:lnTo>
                  <a:pt x="60" y="541"/>
                </a:lnTo>
                <a:lnTo>
                  <a:pt x="52" y="541"/>
                </a:lnTo>
                <a:lnTo>
                  <a:pt x="45" y="533"/>
                </a:lnTo>
                <a:lnTo>
                  <a:pt x="45" y="533"/>
                </a:lnTo>
                <a:lnTo>
                  <a:pt x="37" y="533"/>
                </a:lnTo>
                <a:lnTo>
                  <a:pt x="30" y="525"/>
                </a:lnTo>
                <a:lnTo>
                  <a:pt x="22" y="525"/>
                </a:lnTo>
                <a:lnTo>
                  <a:pt x="22" y="525"/>
                </a:lnTo>
                <a:lnTo>
                  <a:pt x="15" y="518"/>
                </a:lnTo>
                <a:lnTo>
                  <a:pt x="7" y="518"/>
                </a:lnTo>
                <a:lnTo>
                  <a:pt x="0" y="518"/>
                </a:lnTo>
                <a:lnTo>
                  <a:pt x="187" y="0"/>
                </a:lnTo>
                <a:close/>
              </a:path>
            </a:pathLst>
          </a:custGeom>
          <a:solidFill>
            <a:schemeClr val="accent5">
              <a:lumMod val="40000"/>
              <a:lumOff val="60000"/>
            </a:schemeClr>
          </a:solidFill>
          <a:ln w="12700">
            <a:solidFill>
              <a:srgbClr val="000000"/>
            </a:solidFill>
            <a:prstDash val="solid"/>
            <a:round/>
            <a:headEnd/>
            <a:tailEnd/>
          </a:ln>
        </p:spPr>
        <p:txBody>
          <a:bodyPr/>
          <a:lstStyle/>
          <a:p>
            <a:endParaRPr lang="en-US"/>
          </a:p>
        </p:txBody>
      </p:sp>
      <p:sp>
        <p:nvSpPr>
          <p:cNvPr id="2931717" name="Freeform 5"/>
          <p:cNvSpPr>
            <a:spLocks/>
          </p:cNvSpPr>
          <p:nvPr/>
        </p:nvSpPr>
        <p:spPr bwMode="auto">
          <a:xfrm>
            <a:off x="5435600" y="3055938"/>
            <a:ext cx="1354138" cy="1258887"/>
          </a:xfrm>
          <a:custGeom>
            <a:avLst/>
            <a:gdLst>
              <a:gd name="T0" fmla="*/ 481 w 594"/>
              <a:gd name="T1" fmla="*/ 16 h 617"/>
              <a:gd name="T2" fmla="*/ 496 w 594"/>
              <a:gd name="T3" fmla="*/ 46 h 617"/>
              <a:gd name="T4" fmla="*/ 511 w 594"/>
              <a:gd name="T5" fmla="*/ 69 h 617"/>
              <a:gd name="T6" fmla="*/ 519 w 594"/>
              <a:gd name="T7" fmla="*/ 99 h 617"/>
              <a:gd name="T8" fmla="*/ 534 w 594"/>
              <a:gd name="T9" fmla="*/ 130 h 617"/>
              <a:gd name="T10" fmla="*/ 541 w 594"/>
              <a:gd name="T11" fmla="*/ 160 h 617"/>
              <a:gd name="T12" fmla="*/ 557 w 594"/>
              <a:gd name="T13" fmla="*/ 191 h 617"/>
              <a:gd name="T14" fmla="*/ 564 w 594"/>
              <a:gd name="T15" fmla="*/ 221 h 617"/>
              <a:gd name="T16" fmla="*/ 572 w 594"/>
              <a:gd name="T17" fmla="*/ 251 h 617"/>
              <a:gd name="T18" fmla="*/ 579 w 594"/>
              <a:gd name="T19" fmla="*/ 282 h 617"/>
              <a:gd name="T20" fmla="*/ 579 w 594"/>
              <a:gd name="T21" fmla="*/ 312 h 617"/>
              <a:gd name="T22" fmla="*/ 587 w 594"/>
              <a:gd name="T23" fmla="*/ 350 h 617"/>
              <a:gd name="T24" fmla="*/ 587 w 594"/>
              <a:gd name="T25" fmla="*/ 381 h 617"/>
              <a:gd name="T26" fmla="*/ 594 w 594"/>
              <a:gd name="T27" fmla="*/ 411 h 617"/>
              <a:gd name="T28" fmla="*/ 594 w 594"/>
              <a:gd name="T29" fmla="*/ 442 h 617"/>
              <a:gd name="T30" fmla="*/ 594 w 594"/>
              <a:gd name="T31" fmla="*/ 472 h 617"/>
              <a:gd name="T32" fmla="*/ 594 w 594"/>
              <a:gd name="T33" fmla="*/ 510 h 617"/>
              <a:gd name="T34" fmla="*/ 587 w 594"/>
              <a:gd name="T35" fmla="*/ 541 h 617"/>
              <a:gd name="T36" fmla="*/ 587 w 594"/>
              <a:gd name="T37" fmla="*/ 571 h 617"/>
              <a:gd name="T38" fmla="*/ 579 w 594"/>
              <a:gd name="T39" fmla="*/ 602 h 617"/>
              <a:gd name="T40" fmla="*/ 46 w 594"/>
              <a:gd name="T41" fmla="*/ 525 h 617"/>
              <a:gd name="T42" fmla="*/ 46 w 594"/>
              <a:gd name="T43" fmla="*/ 510 h 617"/>
              <a:gd name="T44" fmla="*/ 46 w 594"/>
              <a:gd name="T45" fmla="*/ 495 h 617"/>
              <a:gd name="T46" fmla="*/ 53 w 594"/>
              <a:gd name="T47" fmla="*/ 487 h 617"/>
              <a:gd name="T48" fmla="*/ 53 w 594"/>
              <a:gd name="T49" fmla="*/ 472 h 617"/>
              <a:gd name="T50" fmla="*/ 53 w 594"/>
              <a:gd name="T51" fmla="*/ 457 h 617"/>
              <a:gd name="T52" fmla="*/ 53 w 594"/>
              <a:gd name="T53" fmla="*/ 449 h 617"/>
              <a:gd name="T54" fmla="*/ 53 w 594"/>
              <a:gd name="T55" fmla="*/ 434 h 617"/>
              <a:gd name="T56" fmla="*/ 46 w 594"/>
              <a:gd name="T57" fmla="*/ 419 h 617"/>
              <a:gd name="T58" fmla="*/ 46 w 594"/>
              <a:gd name="T59" fmla="*/ 411 h 617"/>
              <a:gd name="T60" fmla="*/ 46 w 594"/>
              <a:gd name="T61" fmla="*/ 396 h 617"/>
              <a:gd name="T62" fmla="*/ 46 w 594"/>
              <a:gd name="T63" fmla="*/ 381 h 617"/>
              <a:gd name="T64" fmla="*/ 38 w 594"/>
              <a:gd name="T65" fmla="*/ 373 h 617"/>
              <a:gd name="T66" fmla="*/ 38 w 594"/>
              <a:gd name="T67" fmla="*/ 358 h 617"/>
              <a:gd name="T68" fmla="*/ 30 w 594"/>
              <a:gd name="T69" fmla="*/ 343 h 617"/>
              <a:gd name="T70" fmla="*/ 30 w 594"/>
              <a:gd name="T71" fmla="*/ 335 h 617"/>
              <a:gd name="T72" fmla="*/ 23 w 594"/>
              <a:gd name="T73" fmla="*/ 320 h 617"/>
              <a:gd name="T74" fmla="*/ 23 w 594"/>
              <a:gd name="T75" fmla="*/ 312 h 617"/>
              <a:gd name="T76" fmla="*/ 15 w 594"/>
              <a:gd name="T77" fmla="*/ 297 h 617"/>
              <a:gd name="T78" fmla="*/ 8 w 594"/>
              <a:gd name="T79" fmla="*/ 282 h 617"/>
              <a:gd name="T80" fmla="*/ 0 w 594"/>
              <a:gd name="T81" fmla="*/ 27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4" h="617">
                <a:moveTo>
                  <a:pt x="474" y="0"/>
                </a:moveTo>
                <a:lnTo>
                  <a:pt x="481" y="16"/>
                </a:lnTo>
                <a:lnTo>
                  <a:pt x="489" y="31"/>
                </a:lnTo>
                <a:lnTo>
                  <a:pt x="496" y="46"/>
                </a:lnTo>
                <a:lnTo>
                  <a:pt x="504" y="54"/>
                </a:lnTo>
                <a:lnTo>
                  <a:pt x="511" y="69"/>
                </a:lnTo>
                <a:lnTo>
                  <a:pt x="511" y="84"/>
                </a:lnTo>
                <a:lnTo>
                  <a:pt x="519" y="99"/>
                </a:lnTo>
                <a:lnTo>
                  <a:pt x="526" y="114"/>
                </a:lnTo>
                <a:lnTo>
                  <a:pt x="534" y="130"/>
                </a:lnTo>
                <a:lnTo>
                  <a:pt x="541" y="145"/>
                </a:lnTo>
                <a:lnTo>
                  <a:pt x="541" y="160"/>
                </a:lnTo>
                <a:lnTo>
                  <a:pt x="549" y="175"/>
                </a:lnTo>
                <a:lnTo>
                  <a:pt x="557" y="191"/>
                </a:lnTo>
                <a:lnTo>
                  <a:pt x="557" y="206"/>
                </a:lnTo>
                <a:lnTo>
                  <a:pt x="564" y="221"/>
                </a:lnTo>
                <a:lnTo>
                  <a:pt x="564" y="236"/>
                </a:lnTo>
                <a:lnTo>
                  <a:pt x="572" y="251"/>
                </a:lnTo>
                <a:lnTo>
                  <a:pt x="572" y="267"/>
                </a:lnTo>
                <a:lnTo>
                  <a:pt x="579" y="282"/>
                </a:lnTo>
                <a:lnTo>
                  <a:pt x="579" y="297"/>
                </a:lnTo>
                <a:lnTo>
                  <a:pt x="579" y="312"/>
                </a:lnTo>
                <a:lnTo>
                  <a:pt x="587" y="328"/>
                </a:lnTo>
                <a:lnTo>
                  <a:pt x="587" y="350"/>
                </a:lnTo>
                <a:lnTo>
                  <a:pt x="587" y="366"/>
                </a:lnTo>
                <a:lnTo>
                  <a:pt x="587" y="381"/>
                </a:lnTo>
                <a:lnTo>
                  <a:pt x="587" y="396"/>
                </a:lnTo>
                <a:lnTo>
                  <a:pt x="594" y="411"/>
                </a:lnTo>
                <a:lnTo>
                  <a:pt x="594" y="427"/>
                </a:lnTo>
                <a:lnTo>
                  <a:pt x="594" y="442"/>
                </a:lnTo>
                <a:lnTo>
                  <a:pt x="594" y="457"/>
                </a:lnTo>
                <a:lnTo>
                  <a:pt x="594" y="472"/>
                </a:lnTo>
                <a:lnTo>
                  <a:pt x="594" y="487"/>
                </a:lnTo>
                <a:lnTo>
                  <a:pt x="594" y="510"/>
                </a:lnTo>
                <a:lnTo>
                  <a:pt x="587" y="525"/>
                </a:lnTo>
                <a:lnTo>
                  <a:pt x="587" y="541"/>
                </a:lnTo>
                <a:lnTo>
                  <a:pt x="587" y="556"/>
                </a:lnTo>
                <a:lnTo>
                  <a:pt x="587" y="571"/>
                </a:lnTo>
                <a:lnTo>
                  <a:pt x="587" y="586"/>
                </a:lnTo>
                <a:lnTo>
                  <a:pt x="579" y="602"/>
                </a:lnTo>
                <a:lnTo>
                  <a:pt x="579" y="617"/>
                </a:lnTo>
                <a:lnTo>
                  <a:pt x="46" y="525"/>
                </a:lnTo>
                <a:lnTo>
                  <a:pt x="46" y="518"/>
                </a:lnTo>
                <a:lnTo>
                  <a:pt x="46" y="510"/>
                </a:lnTo>
                <a:lnTo>
                  <a:pt x="46" y="503"/>
                </a:lnTo>
                <a:lnTo>
                  <a:pt x="46" y="495"/>
                </a:lnTo>
                <a:lnTo>
                  <a:pt x="53" y="487"/>
                </a:lnTo>
                <a:lnTo>
                  <a:pt x="53" y="487"/>
                </a:lnTo>
                <a:lnTo>
                  <a:pt x="53" y="480"/>
                </a:lnTo>
                <a:lnTo>
                  <a:pt x="53" y="472"/>
                </a:lnTo>
                <a:lnTo>
                  <a:pt x="53" y="465"/>
                </a:lnTo>
                <a:lnTo>
                  <a:pt x="53" y="457"/>
                </a:lnTo>
                <a:lnTo>
                  <a:pt x="53" y="449"/>
                </a:lnTo>
                <a:lnTo>
                  <a:pt x="53" y="449"/>
                </a:lnTo>
                <a:lnTo>
                  <a:pt x="53" y="442"/>
                </a:lnTo>
                <a:lnTo>
                  <a:pt x="53" y="434"/>
                </a:lnTo>
                <a:lnTo>
                  <a:pt x="53" y="427"/>
                </a:lnTo>
                <a:lnTo>
                  <a:pt x="46" y="419"/>
                </a:lnTo>
                <a:lnTo>
                  <a:pt x="46" y="411"/>
                </a:lnTo>
                <a:lnTo>
                  <a:pt x="46" y="411"/>
                </a:lnTo>
                <a:lnTo>
                  <a:pt x="46" y="404"/>
                </a:lnTo>
                <a:lnTo>
                  <a:pt x="46" y="396"/>
                </a:lnTo>
                <a:lnTo>
                  <a:pt x="46" y="388"/>
                </a:lnTo>
                <a:lnTo>
                  <a:pt x="46" y="381"/>
                </a:lnTo>
                <a:lnTo>
                  <a:pt x="46" y="373"/>
                </a:lnTo>
                <a:lnTo>
                  <a:pt x="38" y="373"/>
                </a:lnTo>
                <a:lnTo>
                  <a:pt x="38" y="366"/>
                </a:lnTo>
                <a:lnTo>
                  <a:pt x="38" y="358"/>
                </a:lnTo>
                <a:lnTo>
                  <a:pt x="38" y="350"/>
                </a:lnTo>
                <a:lnTo>
                  <a:pt x="30" y="343"/>
                </a:lnTo>
                <a:lnTo>
                  <a:pt x="30" y="335"/>
                </a:lnTo>
                <a:lnTo>
                  <a:pt x="30" y="335"/>
                </a:lnTo>
                <a:lnTo>
                  <a:pt x="30" y="328"/>
                </a:lnTo>
                <a:lnTo>
                  <a:pt x="23" y="320"/>
                </a:lnTo>
                <a:lnTo>
                  <a:pt x="23" y="312"/>
                </a:lnTo>
                <a:lnTo>
                  <a:pt x="23" y="312"/>
                </a:lnTo>
                <a:lnTo>
                  <a:pt x="15" y="305"/>
                </a:lnTo>
                <a:lnTo>
                  <a:pt x="15" y="297"/>
                </a:lnTo>
                <a:lnTo>
                  <a:pt x="15" y="290"/>
                </a:lnTo>
                <a:lnTo>
                  <a:pt x="8" y="282"/>
                </a:lnTo>
                <a:lnTo>
                  <a:pt x="8" y="282"/>
                </a:lnTo>
                <a:lnTo>
                  <a:pt x="0" y="274"/>
                </a:lnTo>
                <a:lnTo>
                  <a:pt x="474" y="0"/>
                </a:lnTo>
                <a:close/>
              </a:path>
            </a:pathLst>
          </a:custGeom>
          <a:solidFill>
            <a:schemeClr val="accent5">
              <a:lumMod val="40000"/>
              <a:lumOff val="60000"/>
            </a:schemeClr>
          </a:solidFill>
          <a:ln w="12700">
            <a:solidFill>
              <a:srgbClr val="000000"/>
            </a:solidFill>
            <a:prstDash val="solid"/>
            <a:round/>
            <a:headEnd/>
            <a:tailEnd/>
          </a:ln>
        </p:spPr>
        <p:txBody>
          <a:bodyPr/>
          <a:lstStyle/>
          <a:p>
            <a:endParaRPr lang="en-US"/>
          </a:p>
        </p:txBody>
      </p:sp>
      <p:sp>
        <p:nvSpPr>
          <p:cNvPr id="2931718" name="Freeform 6"/>
          <p:cNvSpPr>
            <a:spLocks/>
          </p:cNvSpPr>
          <p:nvPr/>
        </p:nvSpPr>
        <p:spPr bwMode="auto">
          <a:xfrm>
            <a:off x="5300663" y="4244975"/>
            <a:ext cx="1489075" cy="1304925"/>
          </a:xfrm>
          <a:custGeom>
            <a:avLst/>
            <a:gdLst>
              <a:gd name="T0" fmla="*/ 654 w 654"/>
              <a:gd name="T1" fmla="*/ 106 h 639"/>
              <a:gd name="T2" fmla="*/ 646 w 654"/>
              <a:gd name="T3" fmla="*/ 137 h 639"/>
              <a:gd name="T4" fmla="*/ 639 w 654"/>
              <a:gd name="T5" fmla="*/ 167 h 639"/>
              <a:gd name="T6" fmla="*/ 631 w 654"/>
              <a:gd name="T7" fmla="*/ 198 h 639"/>
              <a:gd name="T8" fmla="*/ 616 w 654"/>
              <a:gd name="T9" fmla="*/ 228 h 639"/>
              <a:gd name="T10" fmla="*/ 608 w 654"/>
              <a:gd name="T11" fmla="*/ 259 h 639"/>
              <a:gd name="T12" fmla="*/ 593 w 654"/>
              <a:gd name="T13" fmla="*/ 289 h 639"/>
              <a:gd name="T14" fmla="*/ 586 w 654"/>
              <a:gd name="T15" fmla="*/ 319 h 639"/>
              <a:gd name="T16" fmla="*/ 571 w 654"/>
              <a:gd name="T17" fmla="*/ 350 h 639"/>
              <a:gd name="T18" fmla="*/ 556 w 654"/>
              <a:gd name="T19" fmla="*/ 380 h 639"/>
              <a:gd name="T20" fmla="*/ 541 w 654"/>
              <a:gd name="T21" fmla="*/ 403 h 639"/>
              <a:gd name="T22" fmla="*/ 518 w 654"/>
              <a:gd name="T23" fmla="*/ 434 h 639"/>
              <a:gd name="T24" fmla="*/ 503 w 654"/>
              <a:gd name="T25" fmla="*/ 456 h 639"/>
              <a:gd name="T26" fmla="*/ 488 w 654"/>
              <a:gd name="T27" fmla="*/ 487 h 639"/>
              <a:gd name="T28" fmla="*/ 466 w 654"/>
              <a:gd name="T29" fmla="*/ 510 h 639"/>
              <a:gd name="T30" fmla="*/ 443 w 654"/>
              <a:gd name="T31" fmla="*/ 533 h 639"/>
              <a:gd name="T32" fmla="*/ 428 w 654"/>
              <a:gd name="T33" fmla="*/ 555 h 639"/>
              <a:gd name="T34" fmla="*/ 406 w 654"/>
              <a:gd name="T35" fmla="*/ 578 h 639"/>
              <a:gd name="T36" fmla="*/ 383 w 654"/>
              <a:gd name="T37" fmla="*/ 601 h 639"/>
              <a:gd name="T38" fmla="*/ 353 w 654"/>
              <a:gd name="T39" fmla="*/ 624 h 639"/>
              <a:gd name="T40" fmla="*/ 0 w 654"/>
              <a:gd name="T41" fmla="*/ 213 h 639"/>
              <a:gd name="T42" fmla="*/ 7 w 654"/>
              <a:gd name="T43" fmla="*/ 205 h 639"/>
              <a:gd name="T44" fmla="*/ 15 w 654"/>
              <a:gd name="T45" fmla="*/ 198 h 639"/>
              <a:gd name="T46" fmla="*/ 22 w 654"/>
              <a:gd name="T47" fmla="*/ 190 h 639"/>
              <a:gd name="T48" fmla="*/ 30 w 654"/>
              <a:gd name="T49" fmla="*/ 182 h 639"/>
              <a:gd name="T50" fmla="*/ 45 w 654"/>
              <a:gd name="T51" fmla="*/ 167 h 639"/>
              <a:gd name="T52" fmla="*/ 52 w 654"/>
              <a:gd name="T53" fmla="*/ 160 h 639"/>
              <a:gd name="T54" fmla="*/ 60 w 654"/>
              <a:gd name="T55" fmla="*/ 152 h 639"/>
              <a:gd name="T56" fmla="*/ 67 w 654"/>
              <a:gd name="T57" fmla="*/ 137 h 639"/>
              <a:gd name="T58" fmla="*/ 67 w 654"/>
              <a:gd name="T59" fmla="*/ 129 h 639"/>
              <a:gd name="T60" fmla="*/ 75 w 654"/>
              <a:gd name="T61" fmla="*/ 122 h 639"/>
              <a:gd name="T62" fmla="*/ 82 w 654"/>
              <a:gd name="T63" fmla="*/ 106 h 639"/>
              <a:gd name="T64" fmla="*/ 90 w 654"/>
              <a:gd name="T65" fmla="*/ 99 h 639"/>
              <a:gd name="T66" fmla="*/ 97 w 654"/>
              <a:gd name="T67" fmla="*/ 83 h 639"/>
              <a:gd name="T68" fmla="*/ 97 w 654"/>
              <a:gd name="T69" fmla="*/ 68 h 639"/>
              <a:gd name="T70" fmla="*/ 105 w 654"/>
              <a:gd name="T71" fmla="*/ 61 h 639"/>
              <a:gd name="T72" fmla="*/ 105 w 654"/>
              <a:gd name="T73" fmla="*/ 45 h 639"/>
              <a:gd name="T74" fmla="*/ 112 w 654"/>
              <a:gd name="T75" fmla="*/ 38 h 639"/>
              <a:gd name="T76" fmla="*/ 112 w 654"/>
              <a:gd name="T77" fmla="*/ 23 h 639"/>
              <a:gd name="T78" fmla="*/ 120 w 654"/>
              <a:gd name="T79" fmla="*/ 7 h 639"/>
              <a:gd name="T80" fmla="*/ 120 w 654"/>
              <a:gd name="T81"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4" h="639">
                <a:moveTo>
                  <a:pt x="654" y="91"/>
                </a:moveTo>
                <a:lnTo>
                  <a:pt x="654" y="106"/>
                </a:lnTo>
                <a:lnTo>
                  <a:pt x="646" y="122"/>
                </a:lnTo>
                <a:lnTo>
                  <a:pt x="646" y="137"/>
                </a:lnTo>
                <a:lnTo>
                  <a:pt x="639" y="152"/>
                </a:lnTo>
                <a:lnTo>
                  <a:pt x="639" y="167"/>
                </a:lnTo>
                <a:lnTo>
                  <a:pt x="631" y="182"/>
                </a:lnTo>
                <a:lnTo>
                  <a:pt x="631" y="198"/>
                </a:lnTo>
                <a:lnTo>
                  <a:pt x="623" y="213"/>
                </a:lnTo>
                <a:lnTo>
                  <a:pt x="616" y="228"/>
                </a:lnTo>
                <a:lnTo>
                  <a:pt x="616" y="243"/>
                </a:lnTo>
                <a:lnTo>
                  <a:pt x="608" y="259"/>
                </a:lnTo>
                <a:lnTo>
                  <a:pt x="601" y="274"/>
                </a:lnTo>
                <a:lnTo>
                  <a:pt x="593" y="289"/>
                </a:lnTo>
                <a:lnTo>
                  <a:pt x="586" y="304"/>
                </a:lnTo>
                <a:lnTo>
                  <a:pt x="586" y="319"/>
                </a:lnTo>
                <a:lnTo>
                  <a:pt x="578" y="335"/>
                </a:lnTo>
                <a:lnTo>
                  <a:pt x="571" y="350"/>
                </a:lnTo>
                <a:lnTo>
                  <a:pt x="563" y="365"/>
                </a:lnTo>
                <a:lnTo>
                  <a:pt x="556" y="380"/>
                </a:lnTo>
                <a:lnTo>
                  <a:pt x="548" y="396"/>
                </a:lnTo>
                <a:lnTo>
                  <a:pt x="541" y="403"/>
                </a:lnTo>
                <a:lnTo>
                  <a:pt x="533" y="418"/>
                </a:lnTo>
                <a:lnTo>
                  <a:pt x="518" y="434"/>
                </a:lnTo>
                <a:lnTo>
                  <a:pt x="511" y="449"/>
                </a:lnTo>
                <a:lnTo>
                  <a:pt x="503" y="456"/>
                </a:lnTo>
                <a:lnTo>
                  <a:pt x="496" y="472"/>
                </a:lnTo>
                <a:lnTo>
                  <a:pt x="488" y="487"/>
                </a:lnTo>
                <a:lnTo>
                  <a:pt x="473" y="494"/>
                </a:lnTo>
                <a:lnTo>
                  <a:pt x="466" y="510"/>
                </a:lnTo>
                <a:lnTo>
                  <a:pt x="458" y="525"/>
                </a:lnTo>
                <a:lnTo>
                  <a:pt x="443" y="533"/>
                </a:lnTo>
                <a:lnTo>
                  <a:pt x="436" y="548"/>
                </a:lnTo>
                <a:lnTo>
                  <a:pt x="428" y="555"/>
                </a:lnTo>
                <a:lnTo>
                  <a:pt x="413" y="571"/>
                </a:lnTo>
                <a:lnTo>
                  <a:pt x="406" y="578"/>
                </a:lnTo>
                <a:lnTo>
                  <a:pt x="391" y="593"/>
                </a:lnTo>
                <a:lnTo>
                  <a:pt x="383" y="601"/>
                </a:lnTo>
                <a:lnTo>
                  <a:pt x="368" y="616"/>
                </a:lnTo>
                <a:lnTo>
                  <a:pt x="353" y="624"/>
                </a:lnTo>
                <a:lnTo>
                  <a:pt x="345" y="639"/>
                </a:lnTo>
                <a:lnTo>
                  <a:pt x="0" y="213"/>
                </a:lnTo>
                <a:lnTo>
                  <a:pt x="0" y="213"/>
                </a:lnTo>
                <a:lnTo>
                  <a:pt x="7" y="205"/>
                </a:lnTo>
                <a:lnTo>
                  <a:pt x="7" y="205"/>
                </a:lnTo>
                <a:lnTo>
                  <a:pt x="15" y="198"/>
                </a:lnTo>
                <a:lnTo>
                  <a:pt x="22" y="198"/>
                </a:lnTo>
                <a:lnTo>
                  <a:pt x="22" y="190"/>
                </a:lnTo>
                <a:lnTo>
                  <a:pt x="30" y="182"/>
                </a:lnTo>
                <a:lnTo>
                  <a:pt x="30" y="182"/>
                </a:lnTo>
                <a:lnTo>
                  <a:pt x="37" y="175"/>
                </a:lnTo>
                <a:lnTo>
                  <a:pt x="45" y="167"/>
                </a:lnTo>
                <a:lnTo>
                  <a:pt x="45" y="167"/>
                </a:lnTo>
                <a:lnTo>
                  <a:pt x="52" y="160"/>
                </a:lnTo>
                <a:lnTo>
                  <a:pt x="52" y="152"/>
                </a:lnTo>
                <a:lnTo>
                  <a:pt x="60" y="152"/>
                </a:lnTo>
                <a:lnTo>
                  <a:pt x="60" y="144"/>
                </a:lnTo>
                <a:lnTo>
                  <a:pt x="67" y="137"/>
                </a:lnTo>
                <a:lnTo>
                  <a:pt x="67" y="137"/>
                </a:lnTo>
                <a:lnTo>
                  <a:pt x="67" y="129"/>
                </a:lnTo>
                <a:lnTo>
                  <a:pt x="75" y="122"/>
                </a:lnTo>
                <a:lnTo>
                  <a:pt x="75" y="122"/>
                </a:lnTo>
                <a:lnTo>
                  <a:pt x="82" y="114"/>
                </a:lnTo>
                <a:lnTo>
                  <a:pt x="82" y="106"/>
                </a:lnTo>
                <a:lnTo>
                  <a:pt x="90" y="99"/>
                </a:lnTo>
                <a:lnTo>
                  <a:pt x="90" y="99"/>
                </a:lnTo>
                <a:lnTo>
                  <a:pt x="90" y="91"/>
                </a:lnTo>
                <a:lnTo>
                  <a:pt x="97" y="83"/>
                </a:lnTo>
                <a:lnTo>
                  <a:pt x="97" y="76"/>
                </a:lnTo>
                <a:lnTo>
                  <a:pt x="97" y="68"/>
                </a:lnTo>
                <a:lnTo>
                  <a:pt x="105" y="68"/>
                </a:lnTo>
                <a:lnTo>
                  <a:pt x="105" y="61"/>
                </a:lnTo>
                <a:lnTo>
                  <a:pt x="105" y="53"/>
                </a:lnTo>
                <a:lnTo>
                  <a:pt x="105" y="45"/>
                </a:lnTo>
                <a:lnTo>
                  <a:pt x="112" y="38"/>
                </a:lnTo>
                <a:lnTo>
                  <a:pt x="112" y="38"/>
                </a:lnTo>
                <a:lnTo>
                  <a:pt x="112" y="30"/>
                </a:lnTo>
                <a:lnTo>
                  <a:pt x="112" y="23"/>
                </a:lnTo>
                <a:lnTo>
                  <a:pt x="120" y="15"/>
                </a:lnTo>
                <a:lnTo>
                  <a:pt x="120" y="7"/>
                </a:lnTo>
                <a:lnTo>
                  <a:pt x="120" y="7"/>
                </a:lnTo>
                <a:lnTo>
                  <a:pt x="120" y="0"/>
                </a:lnTo>
                <a:lnTo>
                  <a:pt x="654" y="91"/>
                </a:lnTo>
                <a:close/>
              </a:path>
            </a:pathLst>
          </a:custGeom>
          <a:solidFill>
            <a:schemeClr val="tx2">
              <a:lumMod val="40000"/>
              <a:lumOff val="60000"/>
            </a:schemeClr>
          </a:solidFill>
          <a:ln w="12700">
            <a:solidFill>
              <a:srgbClr val="000000"/>
            </a:solidFill>
            <a:prstDash val="solid"/>
            <a:round/>
            <a:headEnd/>
            <a:tailEnd/>
          </a:ln>
        </p:spPr>
        <p:txBody>
          <a:bodyPr/>
          <a:lstStyle/>
          <a:p>
            <a:endParaRPr lang="en-US"/>
          </a:p>
        </p:txBody>
      </p:sp>
      <p:sp>
        <p:nvSpPr>
          <p:cNvPr id="2931719" name="Freeform 7"/>
          <p:cNvSpPr>
            <a:spLocks/>
          </p:cNvSpPr>
          <p:nvPr/>
        </p:nvSpPr>
        <p:spPr bwMode="auto">
          <a:xfrm>
            <a:off x="4705350" y="4800600"/>
            <a:ext cx="1314450" cy="1306513"/>
          </a:xfrm>
          <a:custGeom>
            <a:avLst/>
            <a:gdLst>
              <a:gd name="T0" fmla="*/ 563 w 578"/>
              <a:gd name="T1" fmla="*/ 434 h 640"/>
              <a:gd name="T2" fmla="*/ 541 w 578"/>
              <a:gd name="T3" fmla="*/ 449 h 640"/>
              <a:gd name="T4" fmla="*/ 518 w 578"/>
              <a:gd name="T5" fmla="*/ 472 h 640"/>
              <a:gd name="T6" fmla="*/ 488 w 578"/>
              <a:gd name="T7" fmla="*/ 487 h 640"/>
              <a:gd name="T8" fmla="*/ 466 w 578"/>
              <a:gd name="T9" fmla="*/ 510 h 640"/>
              <a:gd name="T10" fmla="*/ 436 w 578"/>
              <a:gd name="T11" fmla="*/ 525 h 640"/>
              <a:gd name="T12" fmla="*/ 406 w 578"/>
              <a:gd name="T13" fmla="*/ 541 h 640"/>
              <a:gd name="T14" fmla="*/ 375 w 578"/>
              <a:gd name="T15" fmla="*/ 548 h 640"/>
              <a:gd name="T16" fmla="*/ 353 w 578"/>
              <a:gd name="T17" fmla="*/ 564 h 640"/>
              <a:gd name="T18" fmla="*/ 323 w 578"/>
              <a:gd name="T19" fmla="*/ 579 h 640"/>
              <a:gd name="T20" fmla="*/ 293 w 578"/>
              <a:gd name="T21" fmla="*/ 586 h 640"/>
              <a:gd name="T22" fmla="*/ 263 w 578"/>
              <a:gd name="T23" fmla="*/ 594 h 640"/>
              <a:gd name="T24" fmla="*/ 233 w 578"/>
              <a:gd name="T25" fmla="*/ 609 h 640"/>
              <a:gd name="T26" fmla="*/ 203 w 578"/>
              <a:gd name="T27" fmla="*/ 617 h 640"/>
              <a:gd name="T28" fmla="*/ 173 w 578"/>
              <a:gd name="T29" fmla="*/ 624 h 640"/>
              <a:gd name="T30" fmla="*/ 143 w 578"/>
              <a:gd name="T31" fmla="*/ 624 h 640"/>
              <a:gd name="T32" fmla="*/ 105 w 578"/>
              <a:gd name="T33" fmla="*/ 632 h 640"/>
              <a:gd name="T34" fmla="*/ 75 w 578"/>
              <a:gd name="T35" fmla="*/ 632 h 640"/>
              <a:gd name="T36" fmla="*/ 45 w 578"/>
              <a:gd name="T37" fmla="*/ 640 h 640"/>
              <a:gd name="T38" fmla="*/ 15 w 578"/>
              <a:gd name="T39" fmla="*/ 640 h 640"/>
              <a:gd name="T40" fmla="*/ 0 w 578"/>
              <a:gd name="T41" fmla="*/ 92 h 640"/>
              <a:gd name="T42" fmla="*/ 7 w 578"/>
              <a:gd name="T43" fmla="*/ 92 h 640"/>
              <a:gd name="T44" fmla="*/ 22 w 578"/>
              <a:gd name="T45" fmla="*/ 92 h 640"/>
              <a:gd name="T46" fmla="*/ 37 w 578"/>
              <a:gd name="T47" fmla="*/ 84 h 640"/>
              <a:gd name="T48" fmla="*/ 45 w 578"/>
              <a:gd name="T49" fmla="*/ 84 h 640"/>
              <a:gd name="T50" fmla="*/ 60 w 578"/>
              <a:gd name="T51" fmla="*/ 84 h 640"/>
              <a:gd name="T52" fmla="*/ 75 w 578"/>
              <a:gd name="T53" fmla="*/ 84 h 640"/>
              <a:gd name="T54" fmla="*/ 82 w 578"/>
              <a:gd name="T55" fmla="*/ 76 h 640"/>
              <a:gd name="T56" fmla="*/ 97 w 578"/>
              <a:gd name="T57" fmla="*/ 76 h 640"/>
              <a:gd name="T58" fmla="*/ 112 w 578"/>
              <a:gd name="T59" fmla="*/ 69 h 640"/>
              <a:gd name="T60" fmla="*/ 120 w 578"/>
              <a:gd name="T61" fmla="*/ 69 h 640"/>
              <a:gd name="T62" fmla="*/ 135 w 578"/>
              <a:gd name="T63" fmla="*/ 61 h 640"/>
              <a:gd name="T64" fmla="*/ 143 w 578"/>
              <a:gd name="T65" fmla="*/ 61 h 640"/>
              <a:gd name="T66" fmla="*/ 158 w 578"/>
              <a:gd name="T67" fmla="*/ 54 h 640"/>
              <a:gd name="T68" fmla="*/ 165 w 578"/>
              <a:gd name="T69" fmla="*/ 46 h 640"/>
              <a:gd name="T70" fmla="*/ 180 w 578"/>
              <a:gd name="T71" fmla="*/ 38 h 640"/>
              <a:gd name="T72" fmla="*/ 188 w 578"/>
              <a:gd name="T73" fmla="*/ 31 h 640"/>
              <a:gd name="T74" fmla="*/ 203 w 578"/>
              <a:gd name="T75" fmla="*/ 23 h 640"/>
              <a:gd name="T76" fmla="*/ 210 w 578"/>
              <a:gd name="T77" fmla="*/ 16 h 640"/>
              <a:gd name="T78" fmla="*/ 218 w 578"/>
              <a:gd name="T79" fmla="*/ 8 h 640"/>
              <a:gd name="T80" fmla="*/ 233 w 578"/>
              <a:gd name="T81"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8" h="640">
                <a:moveTo>
                  <a:pt x="578" y="427"/>
                </a:moveTo>
                <a:lnTo>
                  <a:pt x="563" y="434"/>
                </a:lnTo>
                <a:lnTo>
                  <a:pt x="556" y="442"/>
                </a:lnTo>
                <a:lnTo>
                  <a:pt x="541" y="449"/>
                </a:lnTo>
                <a:lnTo>
                  <a:pt x="526" y="465"/>
                </a:lnTo>
                <a:lnTo>
                  <a:pt x="518" y="472"/>
                </a:lnTo>
                <a:lnTo>
                  <a:pt x="503" y="480"/>
                </a:lnTo>
                <a:lnTo>
                  <a:pt x="488" y="487"/>
                </a:lnTo>
                <a:lnTo>
                  <a:pt x="473" y="495"/>
                </a:lnTo>
                <a:lnTo>
                  <a:pt x="466" y="510"/>
                </a:lnTo>
                <a:lnTo>
                  <a:pt x="451" y="518"/>
                </a:lnTo>
                <a:lnTo>
                  <a:pt x="436" y="525"/>
                </a:lnTo>
                <a:lnTo>
                  <a:pt x="421" y="533"/>
                </a:lnTo>
                <a:lnTo>
                  <a:pt x="406" y="541"/>
                </a:lnTo>
                <a:lnTo>
                  <a:pt x="390" y="548"/>
                </a:lnTo>
                <a:lnTo>
                  <a:pt x="375" y="548"/>
                </a:lnTo>
                <a:lnTo>
                  <a:pt x="368" y="556"/>
                </a:lnTo>
                <a:lnTo>
                  <a:pt x="353" y="564"/>
                </a:lnTo>
                <a:lnTo>
                  <a:pt x="338" y="571"/>
                </a:lnTo>
                <a:lnTo>
                  <a:pt x="323" y="579"/>
                </a:lnTo>
                <a:lnTo>
                  <a:pt x="308" y="579"/>
                </a:lnTo>
                <a:lnTo>
                  <a:pt x="293" y="586"/>
                </a:lnTo>
                <a:lnTo>
                  <a:pt x="278" y="594"/>
                </a:lnTo>
                <a:lnTo>
                  <a:pt x="263" y="594"/>
                </a:lnTo>
                <a:lnTo>
                  <a:pt x="248" y="602"/>
                </a:lnTo>
                <a:lnTo>
                  <a:pt x="233" y="609"/>
                </a:lnTo>
                <a:lnTo>
                  <a:pt x="218" y="609"/>
                </a:lnTo>
                <a:lnTo>
                  <a:pt x="203" y="617"/>
                </a:lnTo>
                <a:lnTo>
                  <a:pt x="188" y="617"/>
                </a:lnTo>
                <a:lnTo>
                  <a:pt x="173" y="624"/>
                </a:lnTo>
                <a:lnTo>
                  <a:pt x="158" y="624"/>
                </a:lnTo>
                <a:lnTo>
                  <a:pt x="143" y="624"/>
                </a:lnTo>
                <a:lnTo>
                  <a:pt x="120" y="632"/>
                </a:lnTo>
                <a:lnTo>
                  <a:pt x="105" y="632"/>
                </a:lnTo>
                <a:lnTo>
                  <a:pt x="90" y="632"/>
                </a:lnTo>
                <a:lnTo>
                  <a:pt x="75" y="632"/>
                </a:lnTo>
                <a:lnTo>
                  <a:pt x="60" y="632"/>
                </a:lnTo>
                <a:lnTo>
                  <a:pt x="45" y="640"/>
                </a:lnTo>
                <a:lnTo>
                  <a:pt x="30" y="640"/>
                </a:lnTo>
                <a:lnTo>
                  <a:pt x="15" y="640"/>
                </a:lnTo>
                <a:lnTo>
                  <a:pt x="0" y="640"/>
                </a:lnTo>
                <a:lnTo>
                  <a:pt x="0" y="92"/>
                </a:lnTo>
                <a:lnTo>
                  <a:pt x="7" y="92"/>
                </a:lnTo>
                <a:lnTo>
                  <a:pt x="7" y="92"/>
                </a:lnTo>
                <a:lnTo>
                  <a:pt x="15" y="92"/>
                </a:lnTo>
                <a:lnTo>
                  <a:pt x="22" y="92"/>
                </a:lnTo>
                <a:lnTo>
                  <a:pt x="30" y="92"/>
                </a:lnTo>
                <a:lnTo>
                  <a:pt x="37" y="84"/>
                </a:lnTo>
                <a:lnTo>
                  <a:pt x="45" y="84"/>
                </a:lnTo>
                <a:lnTo>
                  <a:pt x="45" y="84"/>
                </a:lnTo>
                <a:lnTo>
                  <a:pt x="52" y="84"/>
                </a:lnTo>
                <a:lnTo>
                  <a:pt x="60" y="84"/>
                </a:lnTo>
                <a:lnTo>
                  <a:pt x="67" y="84"/>
                </a:lnTo>
                <a:lnTo>
                  <a:pt x="75" y="84"/>
                </a:lnTo>
                <a:lnTo>
                  <a:pt x="82" y="84"/>
                </a:lnTo>
                <a:lnTo>
                  <a:pt x="82" y="76"/>
                </a:lnTo>
                <a:lnTo>
                  <a:pt x="90" y="76"/>
                </a:lnTo>
                <a:lnTo>
                  <a:pt x="97" y="76"/>
                </a:lnTo>
                <a:lnTo>
                  <a:pt x="105" y="76"/>
                </a:lnTo>
                <a:lnTo>
                  <a:pt x="112" y="69"/>
                </a:lnTo>
                <a:lnTo>
                  <a:pt x="112" y="69"/>
                </a:lnTo>
                <a:lnTo>
                  <a:pt x="120" y="69"/>
                </a:lnTo>
                <a:lnTo>
                  <a:pt x="127" y="69"/>
                </a:lnTo>
                <a:lnTo>
                  <a:pt x="135" y="61"/>
                </a:lnTo>
                <a:lnTo>
                  <a:pt x="143" y="61"/>
                </a:lnTo>
                <a:lnTo>
                  <a:pt x="143" y="61"/>
                </a:lnTo>
                <a:lnTo>
                  <a:pt x="150" y="54"/>
                </a:lnTo>
                <a:lnTo>
                  <a:pt x="158" y="54"/>
                </a:lnTo>
                <a:lnTo>
                  <a:pt x="165" y="46"/>
                </a:lnTo>
                <a:lnTo>
                  <a:pt x="165" y="46"/>
                </a:lnTo>
                <a:lnTo>
                  <a:pt x="173" y="46"/>
                </a:lnTo>
                <a:lnTo>
                  <a:pt x="180" y="38"/>
                </a:lnTo>
                <a:lnTo>
                  <a:pt x="180" y="38"/>
                </a:lnTo>
                <a:lnTo>
                  <a:pt x="188" y="31"/>
                </a:lnTo>
                <a:lnTo>
                  <a:pt x="195" y="31"/>
                </a:lnTo>
                <a:lnTo>
                  <a:pt x="203" y="23"/>
                </a:lnTo>
                <a:lnTo>
                  <a:pt x="203" y="23"/>
                </a:lnTo>
                <a:lnTo>
                  <a:pt x="210" y="16"/>
                </a:lnTo>
                <a:lnTo>
                  <a:pt x="218" y="16"/>
                </a:lnTo>
                <a:lnTo>
                  <a:pt x="218" y="8"/>
                </a:lnTo>
                <a:lnTo>
                  <a:pt x="225" y="8"/>
                </a:lnTo>
                <a:lnTo>
                  <a:pt x="233" y="0"/>
                </a:lnTo>
                <a:lnTo>
                  <a:pt x="578" y="427"/>
                </a:lnTo>
                <a:close/>
              </a:path>
            </a:pathLst>
          </a:custGeom>
          <a:solidFill>
            <a:schemeClr val="tx2">
              <a:lumMod val="40000"/>
              <a:lumOff val="60000"/>
            </a:schemeClr>
          </a:solidFill>
          <a:ln w="12700">
            <a:solidFill>
              <a:srgbClr val="000000"/>
            </a:solidFill>
            <a:prstDash val="solid"/>
            <a:round/>
            <a:headEnd/>
            <a:tailEnd/>
          </a:ln>
        </p:spPr>
        <p:txBody>
          <a:bodyPr/>
          <a:lstStyle/>
          <a:p>
            <a:endParaRPr lang="en-US"/>
          </a:p>
        </p:txBody>
      </p:sp>
      <p:sp>
        <p:nvSpPr>
          <p:cNvPr id="2931720" name="Freeform 8"/>
          <p:cNvSpPr>
            <a:spLocks/>
          </p:cNvSpPr>
          <p:nvPr/>
        </p:nvSpPr>
        <p:spPr bwMode="auto">
          <a:xfrm>
            <a:off x="3436938" y="4800600"/>
            <a:ext cx="1123950" cy="1306513"/>
          </a:xfrm>
          <a:custGeom>
            <a:avLst/>
            <a:gdLst>
              <a:gd name="T0" fmla="*/ 564 w 579"/>
              <a:gd name="T1" fmla="*/ 640 h 640"/>
              <a:gd name="T2" fmla="*/ 526 w 579"/>
              <a:gd name="T3" fmla="*/ 640 h 640"/>
              <a:gd name="T4" fmla="*/ 496 w 579"/>
              <a:gd name="T5" fmla="*/ 632 h 640"/>
              <a:gd name="T6" fmla="*/ 466 w 579"/>
              <a:gd name="T7" fmla="*/ 632 h 640"/>
              <a:gd name="T8" fmla="*/ 436 w 579"/>
              <a:gd name="T9" fmla="*/ 624 h 640"/>
              <a:gd name="T10" fmla="*/ 406 w 579"/>
              <a:gd name="T11" fmla="*/ 624 h 640"/>
              <a:gd name="T12" fmla="*/ 376 w 579"/>
              <a:gd name="T13" fmla="*/ 617 h 640"/>
              <a:gd name="T14" fmla="*/ 346 w 579"/>
              <a:gd name="T15" fmla="*/ 609 h 640"/>
              <a:gd name="T16" fmla="*/ 316 w 579"/>
              <a:gd name="T17" fmla="*/ 594 h 640"/>
              <a:gd name="T18" fmla="*/ 286 w 579"/>
              <a:gd name="T19" fmla="*/ 586 h 640"/>
              <a:gd name="T20" fmla="*/ 256 w 579"/>
              <a:gd name="T21" fmla="*/ 579 h 640"/>
              <a:gd name="T22" fmla="*/ 225 w 579"/>
              <a:gd name="T23" fmla="*/ 564 h 640"/>
              <a:gd name="T24" fmla="*/ 195 w 579"/>
              <a:gd name="T25" fmla="*/ 548 h 640"/>
              <a:gd name="T26" fmla="*/ 165 w 579"/>
              <a:gd name="T27" fmla="*/ 541 h 640"/>
              <a:gd name="T28" fmla="*/ 143 w 579"/>
              <a:gd name="T29" fmla="*/ 525 h 640"/>
              <a:gd name="T30" fmla="*/ 113 w 579"/>
              <a:gd name="T31" fmla="*/ 510 h 640"/>
              <a:gd name="T32" fmla="*/ 83 w 579"/>
              <a:gd name="T33" fmla="*/ 487 h 640"/>
              <a:gd name="T34" fmla="*/ 60 w 579"/>
              <a:gd name="T35" fmla="*/ 472 h 640"/>
              <a:gd name="T36" fmla="*/ 38 w 579"/>
              <a:gd name="T37" fmla="*/ 449 h 640"/>
              <a:gd name="T38" fmla="*/ 8 w 579"/>
              <a:gd name="T39" fmla="*/ 434 h 640"/>
              <a:gd name="T40" fmla="*/ 346 w 579"/>
              <a:gd name="T41" fmla="*/ 0 h 640"/>
              <a:gd name="T42" fmla="*/ 353 w 579"/>
              <a:gd name="T43" fmla="*/ 8 h 640"/>
              <a:gd name="T44" fmla="*/ 368 w 579"/>
              <a:gd name="T45" fmla="*/ 16 h 640"/>
              <a:gd name="T46" fmla="*/ 376 w 579"/>
              <a:gd name="T47" fmla="*/ 23 h 640"/>
              <a:gd name="T48" fmla="*/ 383 w 579"/>
              <a:gd name="T49" fmla="*/ 31 h 640"/>
              <a:gd name="T50" fmla="*/ 398 w 579"/>
              <a:gd name="T51" fmla="*/ 38 h 640"/>
              <a:gd name="T52" fmla="*/ 406 w 579"/>
              <a:gd name="T53" fmla="*/ 46 h 640"/>
              <a:gd name="T54" fmla="*/ 421 w 579"/>
              <a:gd name="T55" fmla="*/ 54 h 640"/>
              <a:gd name="T56" fmla="*/ 428 w 579"/>
              <a:gd name="T57" fmla="*/ 61 h 640"/>
              <a:gd name="T58" fmla="*/ 443 w 579"/>
              <a:gd name="T59" fmla="*/ 61 h 640"/>
              <a:gd name="T60" fmla="*/ 451 w 579"/>
              <a:gd name="T61" fmla="*/ 69 h 640"/>
              <a:gd name="T62" fmla="*/ 466 w 579"/>
              <a:gd name="T63" fmla="*/ 69 h 640"/>
              <a:gd name="T64" fmla="*/ 481 w 579"/>
              <a:gd name="T65" fmla="*/ 76 h 640"/>
              <a:gd name="T66" fmla="*/ 488 w 579"/>
              <a:gd name="T67" fmla="*/ 76 h 640"/>
              <a:gd name="T68" fmla="*/ 503 w 579"/>
              <a:gd name="T69" fmla="*/ 84 h 640"/>
              <a:gd name="T70" fmla="*/ 511 w 579"/>
              <a:gd name="T71" fmla="*/ 84 h 640"/>
              <a:gd name="T72" fmla="*/ 526 w 579"/>
              <a:gd name="T73" fmla="*/ 84 h 640"/>
              <a:gd name="T74" fmla="*/ 541 w 579"/>
              <a:gd name="T75" fmla="*/ 84 h 640"/>
              <a:gd name="T76" fmla="*/ 549 w 579"/>
              <a:gd name="T77" fmla="*/ 92 h 640"/>
              <a:gd name="T78" fmla="*/ 564 w 579"/>
              <a:gd name="T79" fmla="*/ 92 h 640"/>
              <a:gd name="T80" fmla="*/ 579 w 579"/>
              <a:gd name="T81" fmla="*/ 92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9" h="640">
                <a:moveTo>
                  <a:pt x="579" y="640"/>
                </a:moveTo>
                <a:lnTo>
                  <a:pt x="564" y="640"/>
                </a:lnTo>
                <a:lnTo>
                  <a:pt x="549" y="640"/>
                </a:lnTo>
                <a:lnTo>
                  <a:pt x="526" y="640"/>
                </a:lnTo>
                <a:lnTo>
                  <a:pt x="511" y="632"/>
                </a:lnTo>
                <a:lnTo>
                  <a:pt x="496" y="632"/>
                </a:lnTo>
                <a:lnTo>
                  <a:pt x="481" y="632"/>
                </a:lnTo>
                <a:lnTo>
                  <a:pt x="466" y="632"/>
                </a:lnTo>
                <a:lnTo>
                  <a:pt x="451" y="632"/>
                </a:lnTo>
                <a:lnTo>
                  <a:pt x="436" y="624"/>
                </a:lnTo>
                <a:lnTo>
                  <a:pt x="421" y="624"/>
                </a:lnTo>
                <a:lnTo>
                  <a:pt x="406" y="624"/>
                </a:lnTo>
                <a:lnTo>
                  <a:pt x="391" y="617"/>
                </a:lnTo>
                <a:lnTo>
                  <a:pt x="376" y="617"/>
                </a:lnTo>
                <a:lnTo>
                  <a:pt x="361" y="609"/>
                </a:lnTo>
                <a:lnTo>
                  <a:pt x="346" y="609"/>
                </a:lnTo>
                <a:lnTo>
                  <a:pt x="331" y="602"/>
                </a:lnTo>
                <a:lnTo>
                  <a:pt x="316" y="594"/>
                </a:lnTo>
                <a:lnTo>
                  <a:pt x="301" y="594"/>
                </a:lnTo>
                <a:lnTo>
                  <a:pt x="286" y="586"/>
                </a:lnTo>
                <a:lnTo>
                  <a:pt x="271" y="579"/>
                </a:lnTo>
                <a:lnTo>
                  <a:pt x="256" y="579"/>
                </a:lnTo>
                <a:lnTo>
                  <a:pt x="240" y="571"/>
                </a:lnTo>
                <a:lnTo>
                  <a:pt x="225" y="564"/>
                </a:lnTo>
                <a:lnTo>
                  <a:pt x="210" y="556"/>
                </a:lnTo>
                <a:lnTo>
                  <a:pt x="195" y="548"/>
                </a:lnTo>
                <a:lnTo>
                  <a:pt x="180" y="548"/>
                </a:lnTo>
                <a:lnTo>
                  <a:pt x="165" y="541"/>
                </a:lnTo>
                <a:lnTo>
                  <a:pt x="150" y="533"/>
                </a:lnTo>
                <a:lnTo>
                  <a:pt x="143" y="525"/>
                </a:lnTo>
                <a:lnTo>
                  <a:pt x="128" y="518"/>
                </a:lnTo>
                <a:lnTo>
                  <a:pt x="113" y="510"/>
                </a:lnTo>
                <a:lnTo>
                  <a:pt x="98" y="495"/>
                </a:lnTo>
                <a:lnTo>
                  <a:pt x="83" y="487"/>
                </a:lnTo>
                <a:lnTo>
                  <a:pt x="75" y="480"/>
                </a:lnTo>
                <a:lnTo>
                  <a:pt x="60" y="472"/>
                </a:lnTo>
                <a:lnTo>
                  <a:pt x="45" y="465"/>
                </a:lnTo>
                <a:lnTo>
                  <a:pt x="38" y="449"/>
                </a:lnTo>
                <a:lnTo>
                  <a:pt x="23" y="442"/>
                </a:lnTo>
                <a:lnTo>
                  <a:pt x="8" y="434"/>
                </a:lnTo>
                <a:lnTo>
                  <a:pt x="0" y="427"/>
                </a:lnTo>
                <a:lnTo>
                  <a:pt x="346" y="0"/>
                </a:lnTo>
                <a:lnTo>
                  <a:pt x="353" y="8"/>
                </a:lnTo>
                <a:lnTo>
                  <a:pt x="353" y="8"/>
                </a:lnTo>
                <a:lnTo>
                  <a:pt x="361" y="16"/>
                </a:lnTo>
                <a:lnTo>
                  <a:pt x="368" y="16"/>
                </a:lnTo>
                <a:lnTo>
                  <a:pt x="368" y="23"/>
                </a:lnTo>
                <a:lnTo>
                  <a:pt x="376" y="23"/>
                </a:lnTo>
                <a:lnTo>
                  <a:pt x="383" y="31"/>
                </a:lnTo>
                <a:lnTo>
                  <a:pt x="383" y="31"/>
                </a:lnTo>
                <a:lnTo>
                  <a:pt x="391" y="38"/>
                </a:lnTo>
                <a:lnTo>
                  <a:pt x="398" y="38"/>
                </a:lnTo>
                <a:lnTo>
                  <a:pt x="398" y="46"/>
                </a:lnTo>
                <a:lnTo>
                  <a:pt x="406" y="46"/>
                </a:lnTo>
                <a:lnTo>
                  <a:pt x="413" y="46"/>
                </a:lnTo>
                <a:lnTo>
                  <a:pt x="421" y="54"/>
                </a:lnTo>
                <a:lnTo>
                  <a:pt x="421" y="54"/>
                </a:lnTo>
                <a:lnTo>
                  <a:pt x="428" y="61"/>
                </a:lnTo>
                <a:lnTo>
                  <a:pt x="436" y="61"/>
                </a:lnTo>
                <a:lnTo>
                  <a:pt x="443" y="61"/>
                </a:lnTo>
                <a:lnTo>
                  <a:pt x="451" y="69"/>
                </a:lnTo>
                <a:lnTo>
                  <a:pt x="451" y="69"/>
                </a:lnTo>
                <a:lnTo>
                  <a:pt x="458" y="69"/>
                </a:lnTo>
                <a:lnTo>
                  <a:pt x="466" y="69"/>
                </a:lnTo>
                <a:lnTo>
                  <a:pt x="473" y="76"/>
                </a:lnTo>
                <a:lnTo>
                  <a:pt x="481" y="76"/>
                </a:lnTo>
                <a:lnTo>
                  <a:pt x="481" y="76"/>
                </a:lnTo>
                <a:lnTo>
                  <a:pt x="488" y="76"/>
                </a:lnTo>
                <a:lnTo>
                  <a:pt x="496" y="84"/>
                </a:lnTo>
                <a:lnTo>
                  <a:pt x="503" y="84"/>
                </a:lnTo>
                <a:lnTo>
                  <a:pt x="511" y="84"/>
                </a:lnTo>
                <a:lnTo>
                  <a:pt x="511" y="84"/>
                </a:lnTo>
                <a:lnTo>
                  <a:pt x="519" y="84"/>
                </a:lnTo>
                <a:lnTo>
                  <a:pt x="526" y="84"/>
                </a:lnTo>
                <a:lnTo>
                  <a:pt x="534" y="84"/>
                </a:lnTo>
                <a:lnTo>
                  <a:pt x="541" y="84"/>
                </a:lnTo>
                <a:lnTo>
                  <a:pt x="549" y="92"/>
                </a:lnTo>
                <a:lnTo>
                  <a:pt x="549" y="92"/>
                </a:lnTo>
                <a:lnTo>
                  <a:pt x="556" y="92"/>
                </a:lnTo>
                <a:lnTo>
                  <a:pt x="564" y="92"/>
                </a:lnTo>
                <a:lnTo>
                  <a:pt x="571" y="92"/>
                </a:lnTo>
                <a:lnTo>
                  <a:pt x="579" y="92"/>
                </a:lnTo>
                <a:lnTo>
                  <a:pt x="579" y="640"/>
                </a:lnTo>
                <a:close/>
              </a:path>
            </a:pathLst>
          </a:custGeom>
          <a:solidFill>
            <a:schemeClr val="tx2">
              <a:lumMod val="40000"/>
              <a:lumOff val="60000"/>
            </a:schemeClr>
          </a:solidFill>
          <a:ln w="12700">
            <a:solidFill>
              <a:srgbClr val="000000"/>
            </a:solidFill>
            <a:prstDash val="solid"/>
            <a:round/>
            <a:headEnd/>
            <a:tailEnd/>
          </a:ln>
        </p:spPr>
        <p:txBody>
          <a:bodyPr/>
          <a:lstStyle/>
          <a:p>
            <a:endParaRPr lang="en-US"/>
          </a:p>
        </p:txBody>
      </p:sp>
      <p:sp>
        <p:nvSpPr>
          <p:cNvPr id="2931721" name="Freeform 9"/>
          <p:cNvSpPr>
            <a:spLocks/>
          </p:cNvSpPr>
          <p:nvPr/>
        </p:nvSpPr>
        <p:spPr bwMode="auto">
          <a:xfrm>
            <a:off x="2549525" y="4237038"/>
            <a:ext cx="1489075" cy="1304925"/>
          </a:xfrm>
          <a:custGeom>
            <a:avLst/>
            <a:gdLst>
              <a:gd name="T0" fmla="*/ 293 w 654"/>
              <a:gd name="T1" fmla="*/ 624 h 639"/>
              <a:gd name="T2" fmla="*/ 270 w 654"/>
              <a:gd name="T3" fmla="*/ 601 h 639"/>
              <a:gd name="T4" fmla="*/ 248 w 654"/>
              <a:gd name="T5" fmla="*/ 578 h 639"/>
              <a:gd name="T6" fmla="*/ 225 w 654"/>
              <a:gd name="T7" fmla="*/ 555 h 639"/>
              <a:gd name="T8" fmla="*/ 203 w 654"/>
              <a:gd name="T9" fmla="*/ 533 h 639"/>
              <a:gd name="T10" fmla="*/ 180 w 654"/>
              <a:gd name="T11" fmla="*/ 510 h 639"/>
              <a:gd name="T12" fmla="*/ 165 w 654"/>
              <a:gd name="T13" fmla="*/ 487 h 639"/>
              <a:gd name="T14" fmla="*/ 143 w 654"/>
              <a:gd name="T15" fmla="*/ 456 h 639"/>
              <a:gd name="T16" fmla="*/ 128 w 654"/>
              <a:gd name="T17" fmla="*/ 434 h 639"/>
              <a:gd name="T18" fmla="*/ 113 w 654"/>
              <a:gd name="T19" fmla="*/ 403 h 639"/>
              <a:gd name="T20" fmla="*/ 98 w 654"/>
              <a:gd name="T21" fmla="*/ 380 h 639"/>
              <a:gd name="T22" fmla="*/ 82 w 654"/>
              <a:gd name="T23" fmla="*/ 350 h 639"/>
              <a:gd name="T24" fmla="*/ 67 w 654"/>
              <a:gd name="T25" fmla="*/ 319 h 639"/>
              <a:gd name="T26" fmla="*/ 52 w 654"/>
              <a:gd name="T27" fmla="*/ 289 h 639"/>
              <a:gd name="T28" fmla="*/ 45 w 654"/>
              <a:gd name="T29" fmla="*/ 259 h 639"/>
              <a:gd name="T30" fmla="*/ 30 w 654"/>
              <a:gd name="T31" fmla="*/ 228 h 639"/>
              <a:gd name="T32" fmla="*/ 22 w 654"/>
              <a:gd name="T33" fmla="*/ 198 h 639"/>
              <a:gd name="T34" fmla="*/ 15 w 654"/>
              <a:gd name="T35" fmla="*/ 167 h 639"/>
              <a:gd name="T36" fmla="*/ 7 w 654"/>
              <a:gd name="T37" fmla="*/ 137 h 639"/>
              <a:gd name="T38" fmla="*/ 0 w 654"/>
              <a:gd name="T39" fmla="*/ 106 h 639"/>
              <a:gd name="T40" fmla="*/ 526 w 654"/>
              <a:gd name="T41" fmla="*/ 0 h 639"/>
              <a:gd name="T42" fmla="*/ 533 w 654"/>
              <a:gd name="T43" fmla="*/ 7 h 639"/>
              <a:gd name="T44" fmla="*/ 533 w 654"/>
              <a:gd name="T45" fmla="*/ 23 h 639"/>
              <a:gd name="T46" fmla="*/ 541 w 654"/>
              <a:gd name="T47" fmla="*/ 38 h 639"/>
              <a:gd name="T48" fmla="*/ 541 w 654"/>
              <a:gd name="T49" fmla="*/ 45 h 639"/>
              <a:gd name="T50" fmla="*/ 548 w 654"/>
              <a:gd name="T51" fmla="*/ 61 h 639"/>
              <a:gd name="T52" fmla="*/ 548 w 654"/>
              <a:gd name="T53" fmla="*/ 68 h 639"/>
              <a:gd name="T54" fmla="*/ 556 w 654"/>
              <a:gd name="T55" fmla="*/ 83 h 639"/>
              <a:gd name="T56" fmla="*/ 563 w 654"/>
              <a:gd name="T57" fmla="*/ 99 h 639"/>
              <a:gd name="T58" fmla="*/ 563 w 654"/>
              <a:gd name="T59" fmla="*/ 106 h 639"/>
              <a:gd name="T60" fmla="*/ 571 w 654"/>
              <a:gd name="T61" fmla="*/ 122 h 639"/>
              <a:gd name="T62" fmla="*/ 578 w 654"/>
              <a:gd name="T63" fmla="*/ 129 h 639"/>
              <a:gd name="T64" fmla="*/ 586 w 654"/>
              <a:gd name="T65" fmla="*/ 137 h 639"/>
              <a:gd name="T66" fmla="*/ 593 w 654"/>
              <a:gd name="T67" fmla="*/ 152 h 639"/>
              <a:gd name="T68" fmla="*/ 601 w 654"/>
              <a:gd name="T69" fmla="*/ 160 h 639"/>
              <a:gd name="T70" fmla="*/ 609 w 654"/>
              <a:gd name="T71" fmla="*/ 167 h 639"/>
              <a:gd name="T72" fmla="*/ 616 w 654"/>
              <a:gd name="T73" fmla="*/ 182 h 639"/>
              <a:gd name="T74" fmla="*/ 624 w 654"/>
              <a:gd name="T75" fmla="*/ 190 h 639"/>
              <a:gd name="T76" fmla="*/ 631 w 654"/>
              <a:gd name="T77" fmla="*/ 198 h 639"/>
              <a:gd name="T78" fmla="*/ 646 w 654"/>
              <a:gd name="T79" fmla="*/ 205 h 639"/>
              <a:gd name="T80" fmla="*/ 654 w 654"/>
              <a:gd name="T81" fmla="*/ 21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4" h="639">
                <a:moveTo>
                  <a:pt x="308" y="639"/>
                </a:moveTo>
                <a:lnTo>
                  <a:pt x="293" y="624"/>
                </a:lnTo>
                <a:lnTo>
                  <a:pt x="278" y="616"/>
                </a:lnTo>
                <a:lnTo>
                  <a:pt x="270" y="601"/>
                </a:lnTo>
                <a:lnTo>
                  <a:pt x="255" y="593"/>
                </a:lnTo>
                <a:lnTo>
                  <a:pt x="248" y="578"/>
                </a:lnTo>
                <a:lnTo>
                  <a:pt x="233" y="571"/>
                </a:lnTo>
                <a:lnTo>
                  <a:pt x="225" y="555"/>
                </a:lnTo>
                <a:lnTo>
                  <a:pt x="218" y="548"/>
                </a:lnTo>
                <a:lnTo>
                  <a:pt x="203" y="533"/>
                </a:lnTo>
                <a:lnTo>
                  <a:pt x="195" y="525"/>
                </a:lnTo>
                <a:lnTo>
                  <a:pt x="180" y="510"/>
                </a:lnTo>
                <a:lnTo>
                  <a:pt x="173" y="494"/>
                </a:lnTo>
                <a:lnTo>
                  <a:pt x="165" y="487"/>
                </a:lnTo>
                <a:lnTo>
                  <a:pt x="158" y="472"/>
                </a:lnTo>
                <a:lnTo>
                  <a:pt x="143" y="456"/>
                </a:lnTo>
                <a:lnTo>
                  <a:pt x="135" y="449"/>
                </a:lnTo>
                <a:lnTo>
                  <a:pt x="128" y="434"/>
                </a:lnTo>
                <a:lnTo>
                  <a:pt x="120" y="418"/>
                </a:lnTo>
                <a:lnTo>
                  <a:pt x="113" y="403"/>
                </a:lnTo>
                <a:lnTo>
                  <a:pt x="105" y="396"/>
                </a:lnTo>
                <a:lnTo>
                  <a:pt x="98" y="380"/>
                </a:lnTo>
                <a:lnTo>
                  <a:pt x="90" y="365"/>
                </a:lnTo>
                <a:lnTo>
                  <a:pt x="82" y="350"/>
                </a:lnTo>
                <a:lnTo>
                  <a:pt x="75" y="335"/>
                </a:lnTo>
                <a:lnTo>
                  <a:pt x="67" y="319"/>
                </a:lnTo>
                <a:lnTo>
                  <a:pt x="60" y="304"/>
                </a:lnTo>
                <a:lnTo>
                  <a:pt x="52" y="289"/>
                </a:lnTo>
                <a:lnTo>
                  <a:pt x="45" y="274"/>
                </a:lnTo>
                <a:lnTo>
                  <a:pt x="45" y="259"/>
                </a:lnTo>
                <a:lnTo>
                  <a:pt x="37" y="243"/>
                </a:lnTo>
                <a:lnTo>
                  <a:pt x="30" y="228"/>
                </a:lnTo>
                <a:lnTo>
                  <a:pt x="30" y="213"/>
                </a:lnTo>
                <a:lnTo>
                  <a:pt x="22" y="198"/>
                </a:lnTo>
                <a:lnTo>
                  <a:pt x="15" y="182"/>
                </a:lnTo>
                <a:lnTo>
                  <a:pt x="15" y="167"/>
                </a:lnTo>
                <a:lnTo>
                  <a:pt x="7" y="152"/>
                </a:lnTo>
                <a:lnTo>
                  <a:pt x="7" y="137"/>
                </a:lnTo>
                <a:lnTo>
                  <a:pt x="0" y="122"/>
                </a:lnTo>
                <a:lnTo>
                  <a:pt x="0" y="106"/>
                </a:lnTo>
                <a:lnTo>
                  <a:pt x="0" y="91"/>
                </a:lnTo>
                <a:lnTo>
                  <a:pt x="526" y="0"/>
                </a:lnTo>
                <a:lnTo>
                  <a:pt x="533" y="7"/>
                </a:lnTo>
                <a:lnTo>
                  <a:pt x="533" y="7"/>
                </a:lnTo>
                <a:lnTo>
                  <a:pt x="533" y="15"/>
                </a:lnTo>
                <a:lnTo>
                  <a:pt x="533" y="23"/>
                </a:lnTo>
                <a:lnTo>
                  <a:pt x="533" y="30"/>
                </a:lnTo>
                <a:lnTo>
                  <a:pt x="541" y="38"/>
                </a:lnTo>
                <a:lnTo>
                  <a:pt x="541" y="38"/>
                </a:lnTo>
                <a:lnTo>
                  <a:pt x="541" y="45"/>
                </a:lnTo>
                <a:lnTo>
                  <a:pt x="541" y="53"/>
                </a:lnTo>
                <a:lnTo>
                  <a:pt x="548" y="61"/>
                </a:lnTo>
                <a:lnTo>
                  <a:pt x="548" y="68"/>
                </a:lnTo>
                <a:lnTo>
                  <a:pt x="548" y="68"/>
                </a:lnTo>
                <a:lnTo>
                  <a:pt x="556" y="76"/>
                </a:lnTo>
                <a:lnTo>
                  <a:pt x="556" y="83"/>
                </a:lnTo>
                <a:lnTo>
                  <a:pt x="556" y="91"/>
                </a:lnTo>
                <a:lnTo>
                  <a:pt x="563" y="99"/>
                </a:lnTo>
                <a:lnTo>
                  <a:pt x="563" y="99"/>
                </a:lnTo>
                <a:lnTo>
                  <a:pt x="563" y="106"/>
                </a:lnTo>
                <a:lnTo>
                  <a:pt x="571" y="114"/>
                </a:lnTo>
                <a:lnTo>
                  <a:pt x="571" y="122"/>
                </a:lnTo>
                <a:lnTo>
                  <a:pt x="578" y="122"/>
                </a:lnTo>
                <a:lnTo>
                  <a:pt x="578" y="129"/>
                </a:lnTo>
                <a:lnTo>
                  <a:pt x="578" y="137"/>
                </a:lnTo>
                <a:lnTo>
                  <a:pt x="586" y="137"/>
                </a:lnTo>
                <a:lnTo>
                  <a:pt x="586" y="144"/>
                </a:lnTo>
                <a:lnTo>
                  <a:pt x="593" y="152"/>
                </a:lnTo>
                <a:lnTo>
                  <a:pt x="593" y="152"/>
                </a:lnTo>
                <a:lnTo>
                  <a:pt x="601" y="160"/>
                </a:lnTo>
                <a:lnTo>
                  <a:pt x="601" y="167"/>
                </a:lnTo>
                <a:lnTo>
                  <a:pt x="609" y="167"/>
                </a:lnTo>
                <a:lnTo>
                  <a:pt x="616" y="175"/>
                </a:lnTo>
                <a:lnTo>
                  <a:pt x="616" y="182"/>
                </a:lnTo>
                <a:lnTo>
                  <a:pt x="624" y="182"/>
                </a:lnTo>
                <a:lnTo>
                  <a:pt x="624" y="190"/>
                </a:lnTo>
                <a:lnTo>
                  <a:pt x="631" y="198"/>
                </a:lnTo>
                <a:lnTo>
                  <a:pt x="631" y="198"/>
                </a:lnTo>
                <a:lnTo>
                  <a:pt x="639" y="205"/>
                </a:lnTo>
                <a:lnTo>
                  <a:pt x="646" y="205"/>
                </a:lnTo>
                <a:lnTo>
                  <a:pt x="646" y="213"/>
                </a:lnTo>
                <a:lnTo>
                  <a:pt x="654" y="213"/>
                </a:lnTo>
                <a:lnTo>
                  <a:pt x="308" y="639"/>
                </a:lnTo>
                <a:close/>
              </a:path>
            </a:pathLst>
          </a:custGeom>
          <a:solidFill>
            <a:schemeClr val="bg1">
              <a:lumMod val="50000"/>
            </a:schemeClr>
          </a:solidFill>
          <a:ln w="12700">
            <a:solidFill>
              <a:srgbClr val="000000"/>
            </a:solidFill>
            <a:prstDash val="solid"/>
            <a:round/>
            <a:headEnd/>
            <a:tailEnd/>
          </a:ln>
        </p:spPr>
        <p:txBody>
          <a:bodyPr/>
          <a:lstStyle/>
          <a:p>
            <a:endParaRPr lang="en-US"/>
          </a:p>
        </p:txBody>
      </p:sp>
      <p:sp>
        <p:nvSpPr>
          <p:cNvPr id="2931722" name="Freeform 10"/>
          <p:cNvSpPr>
            <a:spLocks/>
          </p:cNvSpPr>
          <p:nvPr/>
        </p:nvSpPr>
        <p:spPr bwMode="auto">
          <a:xfrm>
            <a:off x="2474913" y="3055938"/>
            <a:ext cx="1335087" cy="1258887"/>
          </a:xfrm>
          <a:custGeom>
            <a:avLst/>
            <a:gdLst>
              <a:gd name="T0" fmla="*/ 8 w 586"/>
              <a:gd name="T1" fmla="*/ 602 h 617"/>
              <a:gd name="T2" fmla="*/ 8 w 586"/>
              <a:gd name="T3" fmla="*/ 571 h 617"/>
              <a:gd name="T4" fmla="*/ 0 w 586"/>
              <a:gd name="T5" fmla="*/ 541 h 617"/>
              <a:gd name="T6" fmla="*/ 0 w 586"/>
              <a:gd name="T7" fmla="*/ 510 h 617"/>
              <a:gd name="T8" fmla="*/ 0 w 586"/>
              <a:gd name="T9" fmla="*/ 472 h 617"/>
              <a:gd name="T10" fmla="*/ 0 w 586"/>
              <a:gd name="T11" fmla="*/ 442 h 617"/>
              <a:gd name="T12" fmla="*/ 0 w 586"/>
              <a:gd name="T13" fmla="*/ 411 h 617"/>
              <a:gd name="T14" fmla="*/ 0 w 586"/>
              <a:gd name="T15" fmla="*/ 381 h 617"/>
              <a:gd name="T16" fmla="*/ 8 w 586"/>
              <a:gd name="T17" fmla="*/ 350 h 617"/>
              <a:gd name="T18" fmla="*/ 8 w 586"/>
              <a:gd name="T19" fmla="*/ 312 h 617"/>
              <a:gd name="T20" fmla="*/ 15 w 586"/>
              <a:gd name="T21" fmla="*/ 282 h 617"/>
              <a:gd name="T22" fmla="*/ 23 w 586"/>
              <a:gd name="T23" fmla="*/ 251 h 617"/>
              <a:gd name="T24" fmla="*/ 30 w 586"/>
              <a:gd name="T25" fmla="*/ 221 h 617"/>
              <a:gd name="T26" fmla="*/ 38 w 586"/>
              <a:gd name="T27" fmla="*/ 191 h 617"/>
              <a:gd name="T28" fmla="*/ 45 w 586"/>
              <a:gd name="T29" fmla="*/ 160 h 617"/>
              <a:gd name="T30" fmla="*/ 60 w 586"/>
              <a:gd name="T31" fmla="*/ 130 h 617"/>
              <a:gd name="T32" fmla="*/ 68 w 586"/>
              <a:gd name="T33" fmla="*/ 99 h 617"/>
              <a:gd name="T34" fmla="*/ 83 w 586"/>
              <a:gd name="T35" fmla="*/ 69 h 617"/>
              <a:gd name="T36" fmla="*/ 98 w 586"/>
              <a:gd name="T37" fmla="*/ 46 h 617"/>
              <a:gd name="T38" fmla="*/ 113 w 586"/>
              <a:gd name="T39" fmla="*/ 16 h 617"/>
              <a:gd name="T40" fmla="*/ 586 w 586"/>
              <a:gd name="T41" fmla="*/ 274 h 617"/>
              <a:gd name="T42" fmla="*/ 579 w 586"/>
              <a:gd name="T43" fmla="*/ 282 h 617"/>
              <a:gd name="T44" fmla="*/ 579 w 586"/>
              <a:gd name="T45" fmla="*/ 297 h 617"/>
              <a:gd name="T46" fmla="*/ 571 w 586"/>
              <a:gd name="T47" fmla="*/ 312 h 617"/>
              <a:gd name="T48" fmla="*/ 564 w 586"/>
              <a:gd name="T49" fmla="*/ 320 h 617"/>
              <a:gd name="T50" fmla="*/ 564 w 586"/>
              <a:gd name="T51" fmla="*/ 335 h 617"/>
              <a:gd name="T52" fmla="*/ 556 w 586"/>
              <a:gd name="T53" fmla="*/ 343 h 617"/>
              <a:gd name="T54" fmla="*/ 556 w 586"/>
              <a:gd name="T55" fmla="*/ 358 h 617"/>
              <a:gd name="T56" fmla="*/ 549 w 586"/>
              <a:gd name="T57" fmla="*/ 373 h 617"/>
              <a:gd name="T58" fmla="*/ 549 w 586"/>
              <a:gd name="T59" fmla="*/ 381 h 617"/>
              <a:gd name="T60" fmla="*/ 541 w 586"/>
              <a:gd name="T61" fmla="*/ 396 h 617"/>
              <a:gd name="T62" fmla="*/ 541 w 586"/>
              <a:gd name="T63" fmla="*/ 411 h 617"/>
              <a:gd name="T64" fmla="*/ 541 w 586"/>
              <a:gd name="T65" fmla="*/ 419 h 617"/>
              <a:gd name="T66" fmla="*/ 541 w 586"/>
              <a:gd name="T67" fmla="*/ 434 h 617"/>
              <a:gd name="T68" fmla="*/ 541 w 586"/>
              <a:gd name="T69" fmla="*/ 449 h 617"/>
              <a:gd name="T70" fmla="*/ 541 w 586"/>
              <a:gd name="T71" fmla="*/ 457 h 617"/>
              <a:gd name="T72" fmla="*/ 541 w 586"/>
              <a:gd name="T73" fmla="*/ 472 h 617"/>
              <a:gd name="T74" fmla="*/ 541 w 586"/>
              <a:gd name="T75" fmla="*/ 487 h 617"/>
              <a:gd name="T76" fmla="*/ 541 w 586"/>
              <a:gd name="T77" fmla="*/ 495 h 617"/>
              <a:gd name="T78" fmla="*/ 541 w 586"/>
              <a:gd name="T79" fmla="*/ 510 h 617"/>
              <a:gd name="T80" fmla="*/ 541 w 586"/>
              <a:gd name="T81" fmla="*/ 525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6" h="617">
                <a:moveTo>
                  <a:pt x="15" y="617"/>
                </a:moveTo>
                <a:lnTo>
                  <a:pt x="8" y="602"/>
                </a:lnTo>
                <a:lnTo>
                  <a:pt x="8" y="586"/>
                </a:lnTo>
                <a:lnTo>
                  <a:pt x="8" y="571"/>
                </a:lnTo>
                <a:lnTo>
                  <a:pt x="0" y="556"/>
                </a:lnTo>
                <a:lnTo>
                  <a:pt x="0" y="541"/>
                </a:lnTo>
                <a:lnTo>
                  <a:pt x="0" y="525"/>
                </a:lnTo>
                <a:lnTo>
                  <a:pt x="0" y="510"/>
                </a:lnTo>
                <a:lnTo>
                  <a:pt x="0" y="487"/>
                </a:lnTo>
                <a:lnTo>
                  <a:pt x="0" y="472"/>
                </a:lnTo>
                <a:lnTo>
                  <a:pt x="0" y="457"/>
                </a:lnTo>
                <a:lnTo>
                  <a:pt x="0" y="442"/>
                </a:lnTo>
                <a:lnTo>
                  <a:pt x="0" y="427"/>
                </a:lnTo>
                <a:lnTo>
                  <a:pt x="0" y="411"/>
                </a:lnTo>
                <a:lnTo>
                  <a:pt x="0" y="396"/>
                </a:lnTo>
                <a:lnTo>
                  <a:pt x="0" y="381"/>
                </a:lnTo>
                <a:lnTo>
                  <a:pt x="0" y="366"/>
                </a:lnTo>
                <a:lnTo>
                  <a:pt x="8" y="350"/>
                </a:lnTo>
                <a:lnTo>
                  <a:pt x="8" y="328"/>
                </a:lnTo>
                <a:lnTo>
                  <a:pt x="8" y="312"/>
                </a:lnTo>
                <a:lnTo>
                  <a:pt x="15" y="297"/>
                </a:lnTo>
                <a:lnTo>
                  <a:pt x="15" y="282"/>
                </a:lnTo>
                <a:lnTo>
                  <a:pt x="15" y="267"/>
                </a:lnTo>
                <a:lnTo>
                  <a:pt x="23" y="251"/>
                </a:lnTo>
                <a:lnTo>
                  <a:pt x="23" y="236"/>
                </a:lnTo>
                <a:lnTo>
                  <a:pt x="30" y="221"/>
                </a:lnTo>
                <a:lnTo>
                  <a:pt x="30" y="206"/>
                </a:lnTo>
                <a:lnTo>
                  <a:pt x="38" y="191"/>
                </a:lnTo>
                <a:lnTo>
                  <a:pt x="45" y="175"/>
                </a:lnTo>
                <a:lnTo>
                  <a:pt x="45" y="160"/>
                </a:lnTo>
                <a:lnTo>
                  <a:pt x="53" y="145"/>
                </a:lnTo>
                <a:lnTo>
                  <a:pt x="60" y="130"/>
                </a:lnTo>
                <a:lnTo>
                  <a:pt x="60" y="114"/>
                </a:lnTo>
                <a:lnTo>
                  <a:pt x="68" y="99"/>
                </a:lnTo>
                <a:lnTo>
                  <a:pt x="75" y="84"/>
                </a:lnTo>
                <a:lnTo>
                  <a:pt x="83" y="69"/>
                </a:lnTo>
                <a:lnTo>
                  <a:pt x="90" y="54"/>
                </a:lnTo>
                <a:lnTo>
                  <a:pt x="98" y="46"/>
                </a:lnTo>
                <a:lnTo>
                  <a:pt x="105" y="31"/>
                </a:lnTo>
                <a:lnTo>
                  <a:pt x="113" y="16"/>
                </a:lnTo>
                <a:lnTo>
                  <a:pt x="121" y="0"/>
                </a:lnTo>
                <a:lnTo>
                  <a:pt x="586" y="274"/>
                </a:lnTo>
                <a:lnTo>
                  <a:pt x="586" y="282"/>
                </a:lnTo>
                <a:lnTo>
                  <a:pt x="579" y="282"/>
                </a:lnTo>
                <a:lnTo>
                  <a:pt x="579" y="290"/>
                </a:lnTo>
                <a:lnTo>
                  <a:pt x="579" y="297"/>
                </a:lnTo>
                <a:lnTo>
                  <a:pt x="571" y="305"/>
                </a:lnTo>
                <a:lnTo>
                  <a:pt x="571" y="312"/>
                </a:lnTo>
                <a:lnTo>
                  <a:pt x="571" y="312"/>
                </a:lnTo>
                <a:lnTo>
                  <a:pt x="564" y="320"/>
                </a:lnTo>
                <a:lnTo>
                  <a:pt x="564" y="328"/>
                </a:lnTo>
                <a:lnTo>
                  <a:pt x="564" y="335"/>
                </a:lnTo>
                <a:lnTo>
                  <a:pt x="556" y="335"/>
                </a:lnTo>
                <a:lnTo>
                  <a:pt x="556" y="343"/>
                </a:lnTo>
                <a:lnTo>
                  <a:pt x="556" y="350"/>
                </a:lnTo>
                <a:lnTo>
                  <a:pt x="556" y="358"/>
                </a:lnTo>
                <a:lnTo>
                  <a:pt x="549" y="366"/>
                </a:lnTo>
                <a:lnTo>
                  <a:pt x="549" y="373"/>
                </a:lnTo>
                <a:lnTo>
                  <a:pt x="549" y="373"/>
                </a:lnTo>
                <a:lnTo>
                  <a:pt x="549" y="381"/>
                </a:lnTo>
                <a:lnTo>
                  <a:pt x="549" y="388"/>
                </a:lnTo>
                <a:lnTo>
                  <a:pt x="541" y="396"/>
                </a:lnTo>
                <a:lnTo>
                  <a:pt x="541" y="404"/>
                </a:lnTo>
                <a:lnTo>
                  <a:pt x="541" y="411"/>
                </a:lnTo>
                <a:lnTo>
                  <a:pt x="541" y="411"/>
                </a:lnTo>
                <a:lnTo>
                  <a:pt x="541" y="419"/>
                </a:lnTo>
                <a:lnTo>
                  <a:pt x="541" y="427"/>
                </a:lnTo>
                <a:lnTo>
                  <a:pt x="541" y="434"/>
                </a:lnTo>
                <a:lnTo>
                  <a:pt x="541" y="442"/>
                </a:lnTo>
                <a:lnTo>
                  <a:pt x="541" y="449"/>
                </a:lnTo>
                <a:lnTo>
                  <a:pt x="541" y="449"/>
                </a:lnTo>
                <a:lnTo>
                  <a:pt x="541" y="457"/>
                </a:lnTo>
                <a:lnTo>
                  <a:pt x="541" y="465"/>
                </a:lnTo>
                <a:lnTo>
                  <a:pt x="541" y="472"/>
                </a:lnTo>
                <a:lnTo>
                  <a:pt x="541" y="480"/>
                </a:lnTo>
                <a:lnTo>
                  <a:pt x="541" y="487"/>
                </a:lnTo>
                <a:lnTo>
                  <a:pt x="541" y="487"/>
                </a:lnTo>
                <a:lnTo>
                  <a:pt x="541" y="495"/>
                </a:lnTo>
                <a:lnTo>
                  <a:pt x="541" y="503"/>
                </a:lnTo>
                <a:lnTo>
                  <a:pt x="541" y="510"/>
                </a:lnTo>
                <a:lnTo>
                  <a:pt x="541" y="518"/>
                </a:lnTo>
                <a:lnTo>
                  <a:pt x="541" y="525"/>
                </a:lnTo>
                <a:lnTo>
                  <a:pt x="15" y="617"/>
                </a:lnTo>
                <a:close/>
              </a:path>
            </a:pathLst>
          </a:custGeom>
          <a:solidFill>
            <a:schemeClr val="bg1">
              <a:lumMod val="50000"/>
            </a:schemeClr>
          </a:solidFill>
          <a:ln w="12700">
            <a:solidFill>
              <a:srgbClr val="000000"/>
            </a:solidFill>
            <a:prstDash val="solid"/>
            <a:round/>
            <a:headEnd/>
            <a:tailEnd/>
          </a:ln>
        </p:spPr>
        <p:txBody>
          <a:bodyPr/>
          <a:lstStyle/>
          <a:p>
            <a:endParaRPr lang="en-US"/>
          </a:p>
        </p:txBody>
      </p:sp>
      <p:sp>
        <p:nvSpPr>
          <p:cNvPr id="2931723" name="Freeform 11"/>
          <p:cNvSpPr>
            <a:spLocks/>
          </p:cNvSpPr>
          <p:nvPr/>
        </p:nvSpPr>
        <p:spPr bwMode="auto">
          <a:xfrm>
            <a:off x="2890838" y="2090738"/>
            <a:ext cx="1384300" cy="1382712"/>
          </a:xfrm>
          <a:custGeom>
            <a:avLst/>
            <a:gdLst>
              <a:gd name="T0" fmla="*/ 7 w 653"/>
              <a:gd name="T1" fmla="*/ 388 h 678"/>
              <a:gd name="T2" fmla="*/ 22 w 653"/>
              <a:gd name="T3" fmla="*/ 366 h 678"/>
              <a:gd name="T4" fmla="*/ 37 w 653"/>
              <a:gd name="T5" fmla="*/ 335 h 678"/>
              <a:gd name="T6" fmla="*/ 60 w 653"/>
              <a:gd name="T7" fmla="*/ 312 h 678"/>
              <a:gd name="T8" fmla="*/ 75 w 653"/>
              <a:gd name="T9" fmla="*/ 282 h 678"/>
              <a:gd name="T10" fmla="*/ 97 w 653"/>
              <a:gd name="T11" fmla="*/ 259 h 678"/>
              <a:gd name="T12" fmla="*/ 120 w 653"/>
              <a:gd name="T13" fmla="*/ 236 h 678"/>
              <a:gd name="T14" fmla="*/ 142 w 653"/>
              <a:gd name="T15" fmla="*/ 213 h 678"/>
              <a:gd name="T16" fmla="*/ 165 w 653"/>
              <a:gd name="T17" fmla="*/ 191 h 678"/>
              <a:gd name="T18" fmla="*/ 187 w 653"/>
              <a:gd name="T19" fmla="*/ 168 h 678"/>
              <a:gd name="T20" fmla="*/ 210 w 653"/>
              <a:gd name="T21" fmla="*/ 152 h 678"/>
              <a:gd name="T22" fmla="*/ 240 w 653"/>
              <a:gd name="T23" fmla="*/ 130 h 678"/>
              <a:gd name="T24" fmla="*/ 263 w 653"/>
              <a:gd name="T25" fmla="*/ 114 h 678"/>
              <a:gd name="T26" fmla="*/ 285 w 653"/>
              <a:gd name="T27" fmla="*/ 92 h 678"/>
              <a:gd name="T28" fmla="*/ 315 w 653"/>
              <a:gd name="T29" fmla="*/ 76 h 678"/>
              <a:gd name="T30" fmla="*/ 345 w 653"/>
              <a:gd name="T31" fmla="*/ 61 h 678"/>
              <a:gd name="T32" fmla="*/ 368 w 653"/>
              <a:gd name="T33" fmla="*/ 46 h 678"/>
              <a:gd name="T34" fmla="*/ 398 w 653"/>
              <a:gd name="T35" fmla="*/ 31 h 678"/>
              <a:gd name="T36" fmla="*/ 428 w 653"/>
              <a:gd name="T37" fmla="*/ 15 h 678"/>
              <a:gd name="T38" fmla="*/ 458 w 653"/>
              <a:gd name="T39" fmla="*/ 8 h 678"/>
              <a:gd name="T40" fmla="*/ 653 w 653"/>
              <a:gd name="T41" fmla="*/ 518 h 678"/>
              <a:gd name="T42" fmla="*/ 646 w 653"/>
              <a:gd name="T43" fmla="*/ 518 h 678"/>
              <a:gd name="T44" fmla="*/ 631 w 653"/>
              <a:gd name="T45" fmla="*/ 525 h 678"/>
              <a:gd name="T46" fmla="*/ 623 w 653"/>
              <a:gd name="T47" fmla="*/ 533 h 678"/>
              <a:gd name="T48" fmla="*/ 608 w 653"/>
              <a:gd name="T49" fmla="*/ 533 h 678"/>
              <a:gd name="T50" fmla="*/ 601 w 653"/>
              <a:gd name="T51" fmla="*/ 541 h 678"/>
              <a:gd name="T52" fmla="*/ 586 w 653"/>
              <a:gd name="T53" fmla="*/ 548 h 678"/>
              <a:gd name="T54" fmla="*/ 578 w 653"/>
              <a:gd name="T55" fmla="*/ 556 h 678"/>
              <a:gd name="T56" fmla="*/ 571 w 653"/>
              <a:gd name="T57" fmla="*/ 563 h 678"/>
              <a:gd name="T58" fmla="*/ 556 w 653"/>
              <a:gd name="T59" fmla="*/ 571 h 678"/>
              <a:gd name="T60" fmla="*/ 548 w 653"/>
              <a:gd name="T61" fmla="*/ 579 h 678"/>
              <a:gd name="T62" fmla="*/ 541 w 653"/>
              <a:gd name="T63" fmla="*/ 586 h 678"/>
              <a:gd name="T64" fmla="*/ 526 w 653"/>
              <a:gd name="T65" fmla="*/ 594 h 678"/>
              <a:gd name="T66" fmla="*/ 518 w 653"/>
              <a:gd name="T67" fmla="*/ 609 h 678"/>
              <a:gd name="T68" fmla="*/ 511 w 653"/>
              <a:gd name="T69" fmla="*/ 617 h 678"/>
              <a:gd name="T70" fmla="*/ 503 w 653"/>
              <a:gd name="T71" fmla="*/ 624 h 678"/>
              <a:gd name="T72" fmla="*/ 496 w 653"/>
              <a:gd name="T73" fmla="*/ 632 h 678"/>
              <a:gd name="T74" fmla="*/ 488 w 653"/>
              <a:gd name="T75" fmla="*/ 647 h 678"/>
              <a:gd name="T76" fmla="*/ 481 w 653"/>
              <a:gd name="T77" fmla="*/ 655 h 678"/>
              <a:gd name="T78" fmla="*/ 473 w 653"/>
              <a:gd name="T79" fmla="*/ 670 h 678"/>
              <a:gd name="T80" fmla="*/ 465 w 653"/>
              <a:gd name="T81" fmla="*/ 67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3" h="678">
                <a:moveTo>
                  <a:pt x="0" y="404"/>
                </a:moveTo>
                <a:lnTo>
                  <a:pt x="7" y="388"/>
                </a:lnTo>
                <a:lnTo>
                  <a:pt x="15" y="373"/>
                </a:lnTo>
                <a:lnTo>
                  <a:pt x="22" y="366"/>
                </a:lnTo>
                <a:lnTo>
                  <a:pt x="30" y="350"/>
                </a:lnTo>
                <a:lnTo>
                  <a:pt x="37" y="335"/>
                </a:lnTo>
                <a:lnTo>
                  <a:pt x="52" y="320"/>
                </a:lnTo>
                <a:lnTo>
                  <a:pt x="60" y="312"/>
                </a:lnTo>
                <a:lnTo>
                  <a:pt x="67" y="297"/>
                </a:lnTo>
                <a:lnTo>
                  <a:pt x="75" y="282"/>
                </a:lnTo>
                <a:lnTo>
                  <a:pt x="90" y="274"/>
                </a:lnTo>
                <a:lnTo>
                  <a:pt x="97" y="259"/>
                </a:lnTo>
                <a:lnTo>
                  <a:pt x="112" y="251"/>
                </a:lnTo>
                <a:lnTo>
                  <a:pt x="120" y="236"/>
                </a:lnTo>
                <a:lnTo>
                  <a:pt x="127" y="229"/>
                </a:lnTo>
                <a:lnTo>
                  <a:pt x="142" y="213"/>
                </a:lnTo>
                <a:lnTo>
                  <a:pt x="150" y="206"/>
                </a:lnTo>
                <a:lnTo>
                  <a:pt x="165" y="191"/>
                </a:lnTo>
                <a:lnTo>
                  <a:pt x="172" y="183"/>
                </a:lnTo>
                <a:lnTo>
                  <a:pt x="187" y="168"/>
                </a:lnTo>
                <a:lnTo>
                  <a:pt x="202" y="160"/>
                </a:lnTo>
                <a:lnTo>
                  <a:pt x="210" y="152"/>
                </a:lnTo>
                <a:lnTo>
                  <a:pt x="225" y="137"/>
                </a:lnTo>
                <a:lnTo>
                  <a:pt x="240" y="130"/>
                </a:lnTo>
                <a:lnTo>
                  <a:pt x="248" y="122"/>
                </a:lnTo>
                <a:lnTo>
                  <a:pt x="263" y="114"/>
                </a:lnTo>
                <a:lnTo>
                  <a:pt x="278" y="99"/>
                </a:lnTo>
                <a:lnTo>
                  <a:pt x="285" y="92"/>
                </a:lnTo>
                <a:lnTo>
                  <a:pt x="300" y="84"/>
                </a:lnTo>
                <a:lnTo>
                  <a:pt x="315" y="76"/>
                </a:lnTo>
                <a:lnTo>
                  <a:pt x="330" y="69"/>
                </a:lnTo>
                <a:lnTo>
                  <a:pt x="345" y="61"/>
                </a:lnTo>
                <a:lnTo>
                  <a:pt x="353" y="54"/>
                </a:lnTo>
                <a:lnTo>
                  <a:pt x="368" y="46"/>
                </a:lnTo>
                <a:lnTo>
                  <a:pt x="383" y="38"/>
                </a:lnTo>
                <a:lnTo>
                  <a:pt x="398" y="31"/>
                </a:lnTo>
                <a:lnTo>
                  <a:pt x="413" y="23"/>
                </a:lnTo>
                <a:lnTo>
                  <a:pt x="428" y="15"/>
                </a:lnTo>
                <a:lnTo>
                  <a:pt x="443" y="15"/>
                </a:lnTo>
                <a:lnTo>
                  <a:pt x="458" y="8"/>
                </a:lnTo>
                <a:lnTo>
                  <a:pt x="473" y="0"/>
                </a:lnTo>
                <a:lnTo>
                  <a:pt x="653" y="518"/>
                </a:lnTo>
                <a:lnTo>
                  <a:pt x="653" y="518"/>
                </a:lnTo>
                <a:lnTo>
                  <a:pt x="646" y="518"/>
                </a:lnTo>
                <a:lnTo>
                  <a:pt x="638" y="525"/>
                </a:lnTo>
                <a:lnTo>
                  <a:pt x="631" y="525"/>
                </a:lnTo>
                <a:lnTo>
                  <a:pt x="623" y="525"/>
                </a:lnTo>
                <a:lnTo>
                  <a:pt x="623" y="533"/>
                </a:lnTo>
                <a:lnTo>
                  <a:pt x="616" y="533"/>
                </a:lnTo>
                <a:lnTo>
                  <a:pt x="608" y="533"/>
                </a:lnTo>
                <a:lnTo>
                  <a:pt x="601" y="541"/>
                </a:lnTo>
                <a:lnTo>
                  <a:pt x="601" y="541"/>
                </a:lnTo>
                <a:lnTo>
                  <a:pt x="593" y="548"/>
                </a:lnTo>
                <a:lnTo>
                  <a:pt x="586" y="548"/>
                </a:lnTo>
                <a:lnTo>
                  <a:pt x="586" y="556"/>
                </a:lnTo>
                <a:lnTo>
                  <a:pt x="578" y="556"/>
                </a:lnTo>
                <a:lnTo>
                  <a:pt x="571" y="563"/>
                </a:lnTo>
                <a:lnTo>
                  <a:pt x="571" y="563"/>
                </a:lnTo>
                <a:lnTo>
                  <a:pt x="563" y="571"/>
                </a:lnTo>
                <a:lnTo>
                  <a:pt x="556" y="571"/>
                </a:lnTo>
                <a:lnTo>
                  <a:pt x="556" y="579"/>
                </a:lnTo>
                <a:lnTo>
                  <a:pt x="548" y="579"/>
                </a:lnTo>
                <a:lnTo>
                  <a:pt x="541" y="586"/>
                </a:lnTo>
                <a:lnTo>
                  <a:pt x="541" y="586"/>
                </a:lnTo>
                <a:lnTo>
                  <a:pt x="533" y="594"/>
                </a:lnTo>
                <a:lnTo>
                  <a:pt x="526" y="594"/>
                </a:lnTo>
                <a:lnTo>
                  <a:pt x="526" y="602"/>
                </a:lnTo>
                <a:lnTo>
                  <a:pt x="518" y="609"/>
                </a:lnTo>
                <a:lnTo>
                  <a:pt x="518" y="609"/>
                </a:lnTo>
                <a:lnTo>
                  <a:pt x="511" y="617"/>
                </a:lnTo>
                <a:lnTo>
                  <a:pt x="511" y="617"/>
                </a:lnTo>
                <a:lnTo>
                  <a:pt x="503" y="624"/>
                </a:lnTo>
                <a:lnTo>
                  <a:pt x="496" y="632"/>
                </a:lnTo>
                <a:lnTo>
                  <a:pt x="496" y="632"/>
                </a:lnTo>
                <a:lnTo>
                  <a:pt x="488" y="640"/>
                </a:lnTo>
                <a:lnTo>
                  <a:pt x="488" y="647"/>
                </a:lnTo>
                <a:lnTo>
                  <a:pt x="481" y="647"/>
                </a:lnTo>
                <a:lnTo>
                  <a:pt x="481" y="655"/>
                </a:lnTo>
                <a:lnTo>
                  <a:pt x="473" y="662"/>
                </a:lnTo>
                <a:lnTo>
                  <a:pt x="473" y="670"/>
                </a:lnTo>
                <a:lnTo>
                  <a:pt x="473" y="670"/>
                </a:lnTo>
                <a:lnTo>
                  <a:pt x="465" y="678"/>
                </a:lnTo>
                <a:lnTo>
                  <a:pt x="0" y="404"/>
                </a:lnTo>
                <a:close/>
              </a:path>
            </a:pathLst>
          </a:custGeom>
          <a:solidFill>
            <a:schemeClr val="accent4">
              <a:lumMod val="60000"/>
              <a:lumOff val="40000"/>
            </a:schemeClr>
          </a:solidFill>
          <a:ln w="12700">
            <a:solidFill>
              <a:srgbClr val="000000"/>
            </a:solidFill>
            <a:prstDash val="solid"/>
            <a:round/>
            <a:headEnd/>
            <a:tailEnd/>
          </a:ln>
        </p:spPr>
        <p:txBody>
          <a:bodyPr/>
          <a:lstStyle/>
          <a:p>
            <a:endParaRPr lang="en-US" dirty="0"/>
          </a:p>
        </p:txBody>
      </p:sp>
      <p:sp>
        <p:nvSpPr>
          <p:cNvPr id="2931724" name="Rectangle 12"/>
          <p:cNvSpPr>
            <a:spLocks noChangeArrowheads="1"/>
          </p:cNvSpPr>
          <p:nvPr/>
        </p:nvSpPr>
        <p:spPr bwMode="auto">
          <a:xfrm>
            <a:off x="5562600" y="4538663"/>
            <a:ext cx="8433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sz="1200" b="1" i="0" dirty="0"/>
              <a:t>Commitment</a:t>
            </a:r>
          </a:p>
        </p:txBody>
      </p:sp>
      <p:sp>
        <p:nvSpPr>
          <p:cNvPr id="2931725" name="Rectangle 13"/>
          <p:cNvSpPr>
            <a:spLocks noChangeArrowheads="1"/>
          </p:cNvSpPr>
          <p:nvPr/>
        </p:nvSpPr>
        <p:spPr bwMode="auto">
          <a:xfrm>
            <a:off x="5494338" y="4735513"/>
            <a:ext cx="919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sz="1200" b="1" i="0" dirty="0"/>
              <a:t>To Take Action</a:t>
            </a:r>
          </a:p>
        </p:txBody>
      </p:sp>
      <p:sp>
        <p:nvSpPr>
          <p:cNvPr id="2931726" name="Rectangle 14"/>
          <p:cNvSpPr>
            <a:spLocks noChangeArrowheads="1"/>
          </p:cNvSpPr>
          <p:nvPr/>
        </p:nvSpPr>
        <p:spPr bwMode="auto">
          <a:xfrm>
            <a:off x="4800600" y="5410200"/>
            <a:ext cx="6942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sz="1200" b="1" i="0" dirty="0"/>
              <a:t>Plan to Act</a:t>
            </a:r>
          </a:p>
        </p:txBody>
      </p:sp>
      <p:sp>
        <p:nvSpPr>
          <p:cNvPr id="2931727" name="Rectangle 15"/>
          <p:cNvSpPr>
            <a:spLocks noChangeArrowheads="1"/>
          </p:cNvSpPr>
          <p:nvPr/>
        </p:nvSpPr>
        <p:spPr bwMode="auto">
          <a:xfrm>
            <a:off x="5894388" y="3648075"/>
            <a:ext cx="3991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sz="1200" b="1" i="0" dirty="0"/>
              <a:t>Needs</a:t>
            </a:r>
          </a:p>
        </p:txBody>
      </p:sp>
      <p:sp>
        <p:nvSpPr>
          <p:cNvPr id="2931728" name="Rectangle 16"/>
          <p:cNvSpPr>
            <a:spLocks noChangeArrowheads="1"/>
          </p:cNvSpPr>
          <p:nvPr/>
        </p:nvSpPr>
        <p:spPr bwMode="auto">
          <a:xfrm>
            <a:off x="5441950" y="2792413"/>
            <a:ext cx="3368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sz="1200" b="1" i="0" dirty="0"/>
              <a:t>Pains</a:t>
            </a:r>
          </a:p>
        </p:txBody>
      </p:sp>
      <p:sp>
        <p:nvSpPr>
          <p:cNvPr id="2931729" name="Rectangle 17"/>
          <p:cNvSpPr>
            <a:spLocks noChangeArrowheads="1"/>
          </p:cNvSpPr>
          <p:nvPr/>
        </p:nvSpPr>
        <p:spPr bwMode="auto">
          <a:xfrm>
            <a:off x="4494213" y="2449513"/>
            <a:ext cx="4519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sz="1200" b="1" i="0" dirty="0"/>
              <a:t>Drivers</a:t>
            </a:r>
          </a:p>
        </p:txBody>
      </p:sp>
      <p:sp>
        <p:nvSpPr>
          <p:cNvPr id="2931730" name="Rectangle 18"/>
          <p:cNvSpPr>
            <a:spLocks noChangeArrowheads="1"/>
          </p:cNvSpPr>
          <p:nvPr/>
        </p:nvSpPr>
        <p:spPr bwMode="auto">
          <a:xfrm>
            <a:off x="3063875" y="2743200"/>
            <a:ext cx="10328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sz="1200" b="1" i="0" dirty="0"/>
              <a:t>Implementation</a:t>
            </a:r>
          </a:p>
        </p:txBody>
      </p:sp>
      <p:sp>
        <p:nvSpPr>
          <p:cNvPr id="2931731" name="Rectangle 19"/>
          <p:cNvSpPr>
            <a:spLocks noChangeArrowheads="1"/>
          </p:cNvSpPr>
          <p:nvPr/>
        </p:nvSpPr>
        <p:spPr bwMode="auto">
          <a:xfrm>
            <a:off x="3810000" y="5421313"/>
            <a:ext cx="5161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sz="1200" b="1" i="0" dirty="0"/>
              <a:t>Funding</a:t>
            </a:r>
          </a:p>
        </p:txBody>
      </p:sp>
      <p:sp>
        <p:nvSpPr>
          <p:cNvPr id="2931732" name="Rectangle 20"/>
          <p:cNvSpPr>
            <a:spLocks noChangeArrowheads="1"/>
          </p:cNvSpPr>
          <p:nvPr/>
        </p:nvSpPr>
        <p:spPr bwMode="auto">
          <a:xfrm>
            <a:off x="2878138" y="4641850"/>
            <a:ext cx="7806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sz="1200" b="1" i="0" dirty="0"/>
              <a:t>Acquisitions</a:t>
            </a:r>
          </a:p>
        </p:txBody>
      </p:sp>
      <p:sp>
        <p:nvSpPr>
          <p:cNvPr id="2931733" name="Rectangle 21"/>
          <p:cNvSpPr>
            <a:spLocks noChangeArrowheads="1"/>
          </p:cNvSpPr>
          <p:nvPr/>
        </p:nvSpPr>
        <p:spPr bwMode="auto">
          <a:xfrm>
            <a:off x="2786063" y="3648075"/>
            <a:ext cx="4789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sz="1200" b="1" i="0" dirty="0"/>
              <a:t>Awards</a:t>
            </a:r>
          </a:p>
        </p:txBody>
      </p:sp>
      <p:sp>
        <p:nvSpPr>
          <p:cNvPr id="2931734" name="Rectangle 22"/>
          <p:cNvSpPr>
            <a:spLocks noChangeArrowheads="1"/>
          </p:cNvSpPr>
          <p:nvPr/>
        </p:nvSpPr>
        <p:spPr bwMode="auto">
          <a:xfrm>
            <a:off x="3662363" y="3567113"/>
            <a:ext cx="2173287"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31735" name="Text Box 23"/>
          <p:cNvSpPr txBox="1">
            <a:spLocks noChangeArrowheads="1"/>
          </p:cNvSpPr>
          <p:nvPr/>
        </p:nvSpPr>
        <p:spPr bwMode="auto">
          <a:xfrm>
            <a:off x="3950087" y="3702050"/>
            <a:ext cx="13644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US" altLang="en-US" sz="1800" b="1" i="0" dirty="0"/>
              <a:t>Opportunity</a:t>
            </a:r>
          </a:p>
          <a:p>
            <a:pPr algn="ctr">
              <a:spcBef>
                <a:spcPct val="0"/>
              </a:spcBef>
            </a:pPr>
            <a:r>
              <a:rPr lang="en-US" altLang="en-US" sz="1800" b="1" i="0" dirty="0"/>
              <a:t>Life cycle</a:t>
            </a:r>
          </a:p>
        </p:txBody>
      </p:sp>
      <p:sp>
        <p:nvSpPr>
          <p:cNvPr id="2931736" name="Arc 24"/>
          <p:cNvSpPr>
            <a:spLocks/>
          </p:cNvSpPr>
          <p:nvPr/>
        </p:nvSpPr>
        <p:spPr bwMode="auto">
          <a:xfrm>
            <a:off x="2133600" y="1600200"/>
            <a:ext cx="5029200" cy="4800600"/>
          </a:xfrm>
          <a:custGeom>
            <a:avLst/>
            <a:gdLst>
              <a:gd name="G0" fmla="+- 21600 0 0"/>
              <a:gd name="G1" fmla="+- 21600 0 0"/>
              <a:gd name="G2" fmla="+- 21600 0 0"/>
              <a:gd name="T0" fmla="*/ 14640 w 43200"/>
              <a:gd name="T1" fmla="*/ 1152 h 43200"/>
              <a:gd name="T2" fmla="*/ 12461 w 43200"/>
              <a:gd name="T3" fmla="*/ 2028 h 43200"/>
              <a:gd name="T4" fmla="*/ 21600 w 43200"/>
              <a:gd name="T5" fmla="*/ 21600 h 43200"/>
            </a:gdLst>
            <a:ahLst/>
            <a:cxnLst>
              <a:cxn ang="0">
                <a:pos x="T0" y="T1"/>
              </a:cxn>
              <a:cxn ang="0">
                <a:pos x="T2" y="T3"/>
              </a:cxn>
              <a:cxn ang="0">
                <a:pos x="T4" y="T5"/>
              </a:cxn>
            </a:cxnLst>
            <a:rect l="0" t="0" r="r" b="b"/>
            <a:pathLst>
              <a:path w="43200" h="43200" fill="none" extrusionOk="0">
                <a:moveTo>
                  <a:pt x="14640" y="1152"/>
                </a:moveTo>
                <a:cubicBezTo>
                  <a:pt x="16881" y="389"/>
                  <a:pt x="19232" y="0"/>
                  <a:pt x="21600" y="0"/>
                </a:cubicBezTo>
                <a:cubicBezTo>
                  <a:pt x="33529" y="0"/>
                  <a:pt x="43200" y="9670"/>
                  <a:pt x="43200" y="21600"/>
                </a:cubicBezTo>
                <a:cubicBezTo>
                  <a:pt x="43200" y="33529"/>
                  <a:pt x="33529" y="43200"/>
                  <a:pt x="21600" y="43200"/>
                </a:cubicBezTo>
                <a:cubicBezTo>
                  <a:pt x="9670" y="43200"/>
                  <a:pt x="0" y="33529"/>
                  <a:pt x="0" y="21600"/>
                </a:cubicBezTo>
                <a:cubicBezTo>
                  <a:pt x="0" y="13209"/>
                  <a:pt x="4858" y="5578"/>
                  <a:pt x="12461" y="2028"/>
                </a:cubicBezTo>
              </a:path>
              <a:path w="43200" h="43200" stroke="0" extrusionOk="0">
                <a:moveTo>
                  <a:pt x="14640" y="1152"/>
                </a:moveTo>
                <a:cubicBezTo>
                  <a:pt x="16881" y="389"/>
                  <a:pt x="19232" y="0"/>
                  <a:pt x="21600" y="0"/>
                </a:cubicBezTo>
                <a:cubicBezTo>
                  <a:pt x="33529" y="0"/>
                  <a:pt x="43200" y="9670"/>
                  <a:pt x="43200" y="21600"/>
                </a:cubicBezTo>
                <a:cubicBezTo>
                  <a:pt x="43200" y="33529"/>
                  <a:pt x="33529" y="43200"/>
                  <a:pt x="21600" y="43200"/>
                </a:cubicBezTo>
                <a:cubicBezTo>
                  <a:pt x="9670" y="43200"/>
                  <a:pt x="0" y="33529"/>
                  <a:pt x="0" y="21600"/>
                </a:cubicBezTo>
                <a:cubicBezTo>
                  <a:pt x="0" y="13209"/>
                  <a:pt x="4858" y="5578"/>
                  <a:pt x="12461" y="2028"/>
                </a:cubicBezTo>
                <a:lnTo>
                  <a:pt x="21600" y="21600"/>
                </a:lnTo>
                <a:close/>
              </a:path>
            </a:pathLst>
          </a:custGeom>
          <a:noFill/>
          <a:ln w="127000">
            <a:solidFill>
              <a:schemeClr val="tx1"/>
            </a:solidFill>
            <a:round/>
            <a:headEn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1737" name="Text Box 25"/>
          <p:cNvSpPr txBox="1">
            <a:spLocks noChangeArrowheads="1"/>
          </p:cNvSpPr>
          <p:nvPr/>
        </p:nvSpPr>
        <p:spPr bwMode="auto">
          <a:xfrm>
            <a:off x="3810000" y="16764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US" altLang="en-US" sz="2000">
                <a:solidFill>
                  <a:srgbClr val="FF0000"/>
                </a:solidFill>
              </a:rPr>
              <a:t>Government</a:t>
            </a:r>
          </a:p>
        </p:txBody>
      </p:sp>
      <p:sp>
        <p:nvSpPr>
          <p:cNvPr id="2931738" name="Rectangle 26"/>
          <p:cNvSpPr>
            <a:spLocks noGrp="1" noChangeArrowheads="1"/>
          </p:cNvSpPr>
          <p:nvPr>
            <p:ph type="body" idx="1"/>
          </p:nvPr>
        </p:nvSpPr>
        <p:spPr>
          <a:xfrm>
            <a:off x="5715000" y="6096000"/>
            <a:ext cx="1524000" cy="381000"/>
          </a:xfrm>
          <a:noFill/>
          <a:ln/>
        </p:spPr>
        <p:txBody>
          <a:bodyPr/>
          <a:lstStyle/>
          <a:p>
            <a:pPr algn="ctr">
              <a:buFontTx/>
              <a:buNone/>
            </a:pPr>
            <a:r>
              <a:rPr lang="en-US" altLang="en-US" sz="1400" b="1" dirty="0"/>
              <a:t>Teaming</a:t>
            </a:r>
          </a:p>
        </p:txBody>
      </p:sp>
      <p:sp>
        <p:nvSpPr>
          <p:cNvPr id="2931739" name="Text Box 27"/>
          <p:cNvSpPr txBox="1">
            <a:spLocks noChangeArrowheads="1"/>
          </p:cNvSpPr>
          <p:nvPr/>
        </p:nvSpPr>
        <p:spPr bwMode="auto">
          <a:xfrm>
            <a:off x="457200" y="16002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US" altLang="en-US" sz="2000" dirty="0">
                <a:solidFill>
                  <a:srgbClr val="FF0000"/>
                </a:solidFill>
              </a:rPr>
              <a:t>Contractors</a:t>
            </a:r>
          </a:p>
        </p:txBody>
      </p:sp>
      <p:sp>
        <p:nvSpPr>
          <p:cNvPr id="2931740" name="Rectangle 28"/>
          <p:cNvSpPr>
            <a:spLocks noChangeArrowheads="1"/>
          </p:cNvSpPr>
          <p:nvPr/>
        </p:nvSpPr>
        <p:spPr bwMode="auto">
          <a:xfrm>
            <a:off x="990600" y="2286000"/>
            <a:ext cx="1676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lgn="l">
              <a:lnSpc>
                <a:spcPct val="89000"/>
              </a:lnSpc>
              <a:spcBef>
                <a:spcPct val="30000"/>
              </a:spcBef>
              <a:buClr>
                <a:schemeClr val="tx1"/>
              </a:buClr>
              <a:buChar char="•"/>
              <a:defRPr sz="2000" b="1">
                <a:solidFill>
                  <a:schemeClr val="tx1"/>
                </a:solidFill>
                <a:latin typeface="Arial" panose="020B0604020202020204" pitchFamily="34" charset="0"/>
              </a:defRPr>
            </a:lvl1pPr>
            <a:lvl2pPr marL="685800" indent="-228600" algn="l">
              <a:lnSpc>
                <a:spcPct val="89000"/>
              </a:lnSpc>
              <a:spcBef>
                <a:spcPct val="30000"/>
              </a:spcBef>
              <a:buClr>
                <a:schemeClr val="tx1"/>
              </a:buClr>
              <a:buFont typeface="Wingdings" panose="05000000000000000000" pitchFamily="2" charset="2"/>
              <a:buChar char="Ø"/>
              <a:defRPr>
                <a:solidFill>
                  <a:schemeClr val="tx1"/>
                </a:solidFill>
                <a:latin typeface="Arial" panose="020B0604020202020204" pitchFamily="34" charset="0"/>
              </a:defRPr>
            </a:lvl2pPr>
            <a:lvl3pPr marL="1143000" indent="-228600" algn="l">
              <a:lnSpc>
                <a:spcPct val="89000"/>
              </a:lnSpc>
              <a:spcBef>
                <a:spcPct val="30000"/>
              </a:spcBef>
              <a:buClr>
                <a:schemeClr val="tx1"/>
              </a:buClr>
              <a:buFont typeface="Wingdings" panose="05000000000000000000" pitchFamily="2" charset="2"/>
              <a:buChar char="ü"/>
              <a:defRPr sz="1600">
                <a:solidFill>
                  <a:schemeClr val="tx1"/>
                </a:solidFill>
                <a:latin typeface="Arial" panose="020B0604020202020204" pitchFamily="34" charset="0"/>
              </a:defRPr>
            </a:lvl3pPr>
            <a:lvl4pPr marL="1543050" indent="-171450" algn="l">
              <a:lnSpc>
                <a:spcPct val="89000"/>
              </a:lnSpc>
              <a:spcBef>
                <a:spcPct val="30000"/>
              </a:spcBef>
              <a:buClr>
                <a:schemeClr val="tx1"/>
              </a:buClr>
              <a:buFont typeface="Wingdings" panose="05000000000000000000" pitchFamily="2" charset="2"/>
              <a:buChar char="²"/>
              <a:defRPr sz="1400">
                <a:solidFill>
                  <a:schemeClr val="tx1"/>
                </a:solidFill>
                <a:latin typeface="Arial" panose="020B0604020202020204" pitchFamily="34" charset="0"/>
              </a:defRPr>
            </a:lvl4pPr>
            <a:lvl5pPr marL="2000250" indent="-171450" algn="l">
              <a:lnSpc>
                <a:spcPct val="89000"/>
              </a:lnSpc>
              <a:spcBef>
                <a:spcPct val="30000"/>
              </a:spcBef>
              <a:buClr>
                <a:schemeClr val="tx1"/>
              </a:buClr>
              <a:buFont typeface="Tahoma" panose="020B0604030504040204" pitchFamily="34" charset="0"/>
              <a:buChar char="»"/>
              <a:defRPr sz="1200">
                <a:solidFill>
                  <a:schemeClr val="tx1"/>
                </a:solidFill>
                <a:latin typeface="Arial" panose="020B0604020202020204" pitchFamily="34" charset="0"/>
              </a:defRPr>
            </a:lvl5pPr>
            <a:lvl6pPr marL="2457450" indent="-17145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6pPr>
            <a:lvl7pPr marL="2914650" indent="-17145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7pPr>
            <a:lvl8pPr marL="3371850" indent="-17145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8pPr>
            <a:lvl9pPr marL="3829050" indent="-17145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9pPr>
          </a:lstStyle>
          <a:p>
            <a:pPr algn="ctr" eaLnBrk="1" hangingPunct="1">
              <a:buFontTx/>
              <a:buNone/>
            </a:pPr>
            <a:r>
              <a:rPr lang="en-US" altLang="en-US" sz="1400" i="0" dirty="0"/>
              <a:t>Best value</a:t>
            </a:r>
          </a:p>
        </p:txBody>
      </p:sp>
      <p:sp>
        <p:nvSpPr>
          <p:cNvPr id="2931741" name="Rectangle 29"/>
          <p:cNvSpPr>
            <a:spLocks noChangeArrowheads="1"/>
          </p:cNvSpPr>
          <p:nvPr/>
        </p:nvSpPr>
        <p:spPr bwMode="auto">
          <a:xfrm>
            <a:off x="533400" y="4953000"/>
            <a:ext cx="182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lgn="l">
              <a:lnSpc>
                <a:spcPct val="89000"/>
              </a:lnSpc>
              <a:spcBef>
                <a:spcPct val="30000"/>
              </a:spcBef>
              <a:buClr>
                <a:schemeClr val="tx1"/>
              </a:buClr>
              <a:buChar char="•"/>
              <a:defRPr sz="2000" b="1">
                <a:solidFill>
                  <a:schemeClr val="tx1"/>
                </a:solidFill>
                <a:latin typeface="Arial" panose="020B0604020202020204" pitchFamily="34" charset="0"/>
              </a:defRPr>
            </a:lvl1pPr>
            <a:lvl2pPr marL="685800" indent="-228600" algn="l">
              <a:lnSpc>
                <a:spcPct val="89000"/>
              </a:lnSpc>
              <a:spcBef>
                <a:spcPct val="30000"/>
              </a:spcBef>
              <a:buClr>
                <a:schemeClr val="tx1"/>
              </a:buClr>
              <a:buFont typeface="Wingdings" panose="05000000000000000000" pitchFamily="2" charset="2"/>
              <a:buChar char="Ø"/>
              <a:defRPr>
                <a:solidFill>
                  <a:schemeClr val="tx1"/>
                </a:solidFill>
                <a:latin typeface="Arial" panose="020B0604020202020204" pitchFamily="34" charset="0"/>
              </a:defRPr>
            </a:lvl2pPr>
            <a:lvl3pPr marL="1143000" indent="-228600" algn="l">
              <a:lnSpc>
                <a:spcPct val="89000"/>
              </a:lnSpc>
              <a:spcBef>
                <a:spcPct val="30000"/>
              </a:spcBef>
              <a:buClr>
                <a:schemeClr val="tx1"/>
              </a:buClr>
              <a:buFont typeface="Wingdings" panose="05000000000000000000" pitchFamily="2" charset="2"/>
              <a:buChar char="ü"/>
              <a:defRPr sz="1600">
                <a:solidFill>
                  <a:schemeClr val="tx1"/>
                </a:solidFill>
                <a:latin typeface="Arial" panose="020B0604020202020204" pitchFamily="34" charset="0"/>
              </a:defRPr>
            </a:lvl3pPr>
            <a:lvl4pPr marL="1543050" indent="-171450" algn="l">
              <a:lnSpc>
                <a:spcPct val="89000"/>
              </a:lnSpc>
              <a:spcBef>
                <a:spcPct val="30000"/>
              </a:spcBef>
              <a:buClr>
                <a:schemeClr val="tx1"/>
              </a:buClr>
              <a:buFont typeface="Wingdings" panose="05000000000000000000" pitchFamily="2" charset="2"/>
              <a:buChar char="²"/>
              <a:defRPr sz="1400">
                <a:solidFill>
                  <a:schemeClr val="tx1"/>
                </a:solidFill>
                <a:latin typeface="Arial" panose="020B0604020202020204" pitchFamily="34" charset="0"/>
              </a:defRPr>
            </a:lvl4pPr>
            <a:lvl5pPr marL="2000250" indent="-171450" algn="l">
              <a:lnSpc>
                <a:spcPct val="89000"/>
              </a:lnSpc>
              <a:spcBef>
                <a:spcPct val="30000"/>
              </a:spcBef>
              <a:buClr>
                <a:schemeClr val="tx1"/>
              </a:buClr>
              <a:buFont typeface="Tahoma" panose="020B0604030504040204" pitchFamily="34" charset="0"/>
              <a:buChar char="»"/>
              <a:defRPr sz="1200">
                <a:solidFill>
                  <a:schemeClr val="tx1"/>
                </a:solidFill>
                <a:latin typeface="Arial" panose="020B0604020202020204" pitchFamily="34" charset="0"/>
              </a:defRPr>
            </a:lvl5pPr>
            <a:lvl6pPr marL="2457450" indent="-17145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6pPr>
            <a:lvl7pPr marL="2914650" indent="-17145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7pPr>
            <a:lvl8pPr marL="3371850" indent="-17145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8pPr>
            <a:lvl9pPr marL="3829050" indent="-17145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9pPr>
          </a:lstStyle>
          <a:p>
            <a:pPr algn="ctr" eaLnBrk="1" hangingPunct="1">
              <a:buFontTx/>
              <a:buNone/>
            </a:pPr>
            <a:r>
              <a:rPr lang="en-US" altLang="en-US" sz="1400" i="0"/>
              <a:t>“Cost realism”</a:t>
            </a:r>
          </a:p>
        </p:txBody>
      </p:sp>
      <p:sp>
        <p:nvSpPr>
          <p:cNvPr id="2931742" name="Rectangle 30"/>
          <p:cNvSpPr>
            <a:spLocks noChangeArrowheads="1"/>
          </p:cNvSpPr>
          <p:nvPr/>
        </p:nvSpPr>
        <p:spPr bwMode="auto">
          <a:xfrm>
            <a:off x="457200" y="5410200"/>
            <a:ext cx="228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89000"/>
              </a:lnSpc>
              <a:spcBef>
                <a:spcPct val="30000"/>
              </a:spcBef>
              <a:buClr>
                <a:schemeClr val="tx1"/>
              </a:buClr>
              <a:buChar char="•"/>
              <a:defRPr sz="2000" b="1">
                <a:solidFill>
                  <a:schemeClr val="tx1"/>
                </a:solidFill>
                <a:latin typeface="Arial" panose="020B0604020202020204" pitchFamily="34" charset="0"/>
              </a:defRPr>
            </a:lvl1pPr>
            <a:lvl2pPr marL="742950" indent="-285750" algn="l">
              <a:lnSpc>
                <a:spcPct val="89000"/>
              </a:lnSpc>
              <a:spcBef>
                <a:spcPct val="30000"/>
              </a:spcBef>
              <a:buClr>
                <a:schemeClr val="tx1"/>
              </a:buClr>
              <a:buFont typeface="Wingdings" panose="05000000000000000000" pitchFamily="2" charset="2"/>
              <a:buChar char="Ø"/>
              <a:defRPr>
                <a:solidFill>
                  <a:schemeClr val="tx1"/>
                </a:solidFill>
                <a:latin typeface="Arial" panose="020B0604020202020204" pitchFamily="34" charset="0"/>
              </a:defRPr>
            </a:lvl2pPr>
            <a:lvl3pPr marL="1143000" indent="-228600" algn="l">
              <a:lnSpc>
                <a:spcPct val="89000"/>
              </a:lnSpc>
              <a:spcBef>
                <a:spcPct val="30000"/>
              </a:spcBef>
              <a:buClr>
                <a:schemeClr val="tx1"/>
              </a:buClr>
              <a:buFont typeface="Wingdings" panose="05000000000000000000" pitchFamily="2" charset="2"/>
              <a:buChar char="ü"/>
              <a:defRPr sz="1600">
                <a:solidFill>
                  <a:schemeClr val="tx1"/>
                </a:solidFill>
                <a:latin typeface="Arial" panose="020B0604020202020204" pitchFamily="34" charset="0"/>
              </a:defRPr>
            </a:lvl3pPr>
            <a:lvl4pPr marL="1600200" indent="-228600" algn="l">
              <a:lnSpc>
                <a:spcPct val="89000"/>
              </a:lnSpc>
              <a:spcBef>
                <a:spcPct val="30000"/>
              </a:spcBef>
              <a:buClr>
                <a:schemeClr val="tx1"/>
              </a:buClr>
              <a:buFont typeface="Wingdings" panose="05000000000000000000" pitchFamily="2" charset="2"/>
              <a:buChar char="²"/>
              <a:defRPr sz="1400">
                <a:solidFill>
                  <a:schemeClr val="tx1"/>
                </a:solidFill>
                <a:latin typeface="Arial" panose="020B0604020202020204" pitchFamily="34" charset="0"/>
              </a:defRPr>
            </a:lvl4pPr>
            <a:lvl5pPr marL="2057400" indent="-228600" algn="l">
              <a:lnSpc>
                <a:spcPct val="89000"/>
              </a:lnSpc>
              <a:spcBef>
                <a:spcPct val="30000"/>
              </a:spcBef>
              <a:buClr>
                <a:schemeClr val="tx1"/>
              </a:buClr>
              <a:buFont typeface="Tahoma" panose="020B0604030504040204" pitchFamily="34" charset="0"/>
              <a:buChar char="»"/>
              <a:defRPr sz="1200">
                <a:solidFill>
                  <a:schemeClr val="tx1"/>
                </a:solidFill>
                <a:latin typeface="Arial" panose="020B0604020202020204" pitchFamily="34" charset="0"/>
              </a:defRPr>
            </a:lvl5pPr>
            <a:lvl6pPr marL="25146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6pPr>
            <a:lvl7pPr marL="29718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7pPr>
            <a:lvl8pPr marL="34290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8pPr>
            <a:lvl9pPr marL="38862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9pPr>
          </a:lstStyle>
          <a:p>
            <a:pPr algn="ctr" eaLnBrk="1" hangingPunct="1">
              <a:buFontTx/>
              <a:buNone/>
            </a:pPr>
            <a:r>
              <a:rPr lang="en-US" altLang="en-US" sz="1400" i="0"/>
              <a:t>Commercial/non-developmental items</a:t>
            </a:r>
          </a:p>
        </p:txBody>
      </p:sp>
      <p:sp>
        <p:nvSpPr>
          <p:cNvPr id="2931743" name="Rectangle 31"/>
          <p:cNvSpPr>
            <a:spLocks noChangeArrowheads="1"/>
          </p:cNvSpPr>
          <p:nvPr/>
        </p:nvSpPr>
        <p:spPr bwMode="auto">
          <a:xfrm>
            <a:off x="381000" y="2743200"/>
            <a:ext cx="228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89000"/>
              </a:lnSpc>
              <a:spcBef>
                <a:spcPct val="30000"/>
              </a:spcBef>
              <a:buClr>
                <a:schemeClr val="tx1"/>
              </a:buClr>
              <a:buChar char="•"/>
              <a:defRPr sz="2000" b="1">
                <a:solidFill>
                  <a:schemeClr val="tx1"/>
                </a:solidFill>
                <a:latin typeface="Arial" panose="020B0604020202020204" pitchFamily="34" charset="0"/>
              </a:defRPr>
            </a:lvl1pPr>
            <a:lvl2pPr marL="742950" indent="-285750" algn="l">
              <a:lnSpc>
                <a:spcPct val="89000"/>
              </a:lnSpc>
              <a:spcBef>
                <a:spcPct val="30000"/>
              </a:spcBef>
              <a:buClr>
                <a:schemeClr val="tx1"/>
              </a:buClr>
              <a:buFont typeface="Wingdings" panose="05000000000000000000" pitchFamily="2" charset="2"/>
              <a:buChar char="Ø"/>
              <a:defRPr>
                <a:solidFill>
                  <a:schemeClr val="tx1"/>
                </a:solidFill>
                <a:latin typeface="Arial" panose="020B0604020202020204" pitchFamily="34" charset="0"/>
              </a:defRPr>
            </a:lvl2pPr>
            <a:lvl3pPr marL="1143000" indent="-228600" algn="l">
              <a:lnSpc>
                <a:spcPct val="89000"/>
              </a:lnSpc>
              <a:spcBef>
                <a:spcPct val="30000"/>
              </a:spcBef>
              <a:buClr>
                <a:schemeClr val="tx1"/>
              </a:buClr>
              <a:buFont typeface="Wingdings" panose="05000000000000000000" pitchFamily="2" charset="2"/>
              <a:buChar char="ü"/>
              <a:defRPr sz="1600">
                <a:solidFill>
                  <a:schemeClr val="tx1"/>
                </a:solidFill>
                <a:latin typeface="Arial" panose="020B0604020202020204" pitchFamily="34" charset="0"/>
              </a:defRPr>
            </a:lvl3pPr>
            <a:lvl4pPr marL="1600200" indent="-228600" algn="l">
              <a:lnSpc>
                <a:spcPct val="89000"/>
              </a:lnSpc>
              <a:spcBef>
                <a:spcPct val="30000"/>
              </a:spcBef>
              <a:buClr>
                <a:schemeClr val="tx1"/>
              </a:buClr>
              <a:buFont typeface="Wingdings" panose="05000000000000000000" pitchFamily="2" charset="2"/>
              <a:buChar char="²"/>
              <a:defRPr sz="1400">
                <a:solidFill>
                  <a:schemeClr val="tx1"/>
                </a:solidFill>
                <a:latin typeface="Arial" panose="020B0604020202020204" pitchFamily="34" charset="0"/>
              </a:defRPr>
            </a:lvl4pPr>
            <a:lvl5pPr marL="2057400" indent="-228600" algn="l">
              <a:lnSpc>
                <a:spcPct val="89000"/>
              </a:lnSpc>
              <a:spcBef>
                <a:spcPct val="30000"/>
              </a:spcBef>
              <a:buClr>
                <a:schemeClr val="tx1"/>
              </a:buClr>
              <a:buFont typeface="Tahoma" panose="020B0604030504040204" pitchFamily="34" charset="0"/>
              <a:buChar char="»"/>
              <a:defRPr sz="1200">
                <a:solidFill>
                  <a:schemeClr val="tx1"/>
                </a:solidFill>
                <a:latin typeface="Arial" panose="020B0604020202020204" pitchFamily="34" charset="0"/>
              </a:defRPr>
            </a:lvl5pPr>
            <a:lvl6pPr marL="25146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6pPr>
            <a:lvl7pPr marL="29718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7pPr>
            <a:lvl8pPr marL="34290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8pPr>
            <a:lvl9pPr marL="38862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9pPr>
          </a:lstStyle>
          <a:p>
            <a:pPr algn="ctr" eaLnBrk="1" hangingPunct="1">
              <a:buFontTx/>
              <a:buNone/>
            </a:pPr>
            <a:r>
              <a:rPr lang="en-US" altLang="en-US" sz="1400" i="0"/>
              <a:t>Technical evaluations</a:t>
            </a:r>
          </a:p>
        </p:txBody>
      </p:sp>
      <p:sp>
        <p:nvSpPr>
          <p:cNvPr id="2931744" name="Rectangle 32"/>
          <p:cNvSpPr>
            <a:spLocks noChangeArrowheads="1"/>
          </p:cNvSpPr>
          <p:nvPr/>
        </p:nvSpPr>
        <p:spPr bwMode="auto">
          <a:xfrm>
            <a:off x="6858000" y="5029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89000"/>
              </a:lnSpc>
              <a:spcBef>
                <a:spcPct val="30000"/>
              </a:spcBef>
              <a:buClr>
                <a:schemeClr val="tx1"/>
              </a:buClr>
              <a:buChar char="•"/>
              <a:defRPr sz="2000" b="1">
                <a:solidFill>
                  <a:schemeClr val="tx1"/>
                </a:solidFill>
                <a:latin typeface="Arial" panose="020B0604020202020204" pitchFamily="34" charset="0"/>
              </a:defRPr>
            </a:lvl1pPr>
            <a:lvl2pPr marL="806450" indent="-285750" algn="l">
              <a:lnSpc>
                <a:spcPct val="89000"/>
              </a:lnSpc>
              <a:spcBef>
                <a:spcPct val="30000"/>
              </a:spcBef>
              <a:buClr>
                <a:schemeClr val="tx1"/>
              </a:buClr>
              <a:buFont typeface="Wingdings" panose="05000000000000000000" pitchFamily="2" charset="2"/>
              <a:buChar char="Ø"/>
              <a:defRPr>
                <a:solidFill>
                  <a:schemeClr val="tx1"/>
                </a:solidFill>
                <a:latin typeface="Arial" panose="020B0604020202020204" pitchFamily="34" charset="0"/>
              </a:defRPr>
            </a:lvl2pPr>
            <a:lvl3pPr marL="1149350" indent="-228600" algn="l">
              <a:lnSpc>
                <a:spcPct val="89000"/>
              </a:lnSpc>
              <a:spcBef>
                <a:spcPct val="30000"/>
              </a:spcBef>
              <a:buClr>
                <a:schemeClr val="tx1"/>
              </a:buClr>
              <a:buFont typeface="Wingdings" panose="05000000000000000000" pitchFamily="2" charset="2"/>
              <a:buChar char="ü"/>
              <a:defRPr sz="1600">
                <a:solidFill>
                  <a:schemeClr val="tx1"/>
                </a:solidFill>
                <a:latin typeface="Arial" panose="020B0604020202020204" pitchFamily="34" charset="0"/>
              </a:defRPr>
            </a:lvl3pPr>
            <a:lvl4pPr marL="1600200" indent="-228600" algn="l">
              <a:lnSpc>
                <a:spcPct val="89000"/>
              </a:lnSpc>
              <a:spcBef>
                <a:spcPct val="30000"/>
              </a:spcBef>
              <a:buClr>
                <a:schemeClr val="tx1"/>
              </a:buClr>
              <a:buFont typeface="Wingdings" panose="05000000000000000000" pitchFamily="2" charset="2"/>
              <a:buChar char="²"/>
              <a:defRPr sz="1400">
                <a:solidFill>
                  <a:schemeClr val="tx1"/>
                </a:solidFill>
                <a:latin typeface="Arial" panose="020B0604020202020204" pitchFamily="34" charset="0"/>
              </a:defRPr>
            </a:lvl4pPr>
            <a:lvl5pPr marL="2057400" indent="-228600" algn="l">
              <a:lnSpc>
                <a:spcPct val="89000"/>
              </a:lnSpc>
              <a:spcBef>
                <a:spcPct val="30000"/>
              </a:spcBef>
              <a:buClr>
                <a:schemeClr val="tx1"/>
              </a:buClr>
              <a:buFont typeface="Tahoma" panose="020B0604030504040204" pitchFamily="34" charset="0"/>
              <a:buChar char="»"/>
              <a:defRPr sz="1200">
                <a:solidFill>
                  <a:schemeClr val="tx1"/>
                </a:solidFill>
                <a:latin typeface="Arial" panose="020B0604020202020204" pitchFamily="34" charset="0"/>
              </a:defRPr>
            </a:lvl5pPr>
            <a:lvl6pPr marL="25146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6pPr>
            <a:lvl7pPr marL="29718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7pPr>
            <a:lvl8pPr marL="34290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8pPr>
            <a:lvl9pPr marL="38862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9pPr>
          </a:lstStyle>
          <a:p>
            <a:pPr algn="ctr" eaLnBrk="1" hangingPunct="1">
              <a:buFontTx/>
              <a:buNone/>
            </a:pPr>
            <a:r>
              <a:rPr lang="en-US" altLang="en-US" sz="1400" i="0"/>
              <a:t>Shared risk and reward</a:t>
            </a:r>
          </a:p>
        </p:txBody>
      </p:sp>
      <p:sp>
        <p:nvSpPr>
          <p:cNvPr id="2931745" name="Rectangle 33"/>
          <p:cNvSpPr>
            <a:spLocks noChangeArrowheads="1"/>
          </p:cNvSpPr>
          <p:nvPr/>
        </p:nvSpPr>
        <p:spPr bwMode="auto">
          <a:xfrm>
            <a:off x="0" y="4343400"/>
            <a:ext cx="228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lgn="l">
              <a:lnSpc>
                <a:spcPct val="89000"/>
              </a:lnSpc>
              <a:spcBef>
                <a:spcPct val="30000"/>
              </a:spcBef>
              <a:buClr>
                <a:schemeClr val="tx1"/>
              </a:buClr>
              <a:buChar char="•"/>
              <a:defRPr sz="2000" b="1">
                <a:solidFill>
                  <a:schemeClr val="tx1"/>
                </a:solidFill>
                <a:latin typeface="Arial" panose="020B0604020202020204" pitchFamily="34" charset="0"/>
              </a:defRPr>
            </a:lvl1pPr>
            <a:lvl2pPr marL="685800" indent="-228600" algn="l">
              <a:lnSpc>
                <a:spcPct val="89000"/>
              </a:lnSpc>
              <a:spcBef>
                <a:spcPct val="30000"/>
              </a:spcBef>
              <a:buClr>
                <a:schemeClr val="tx1"/>
              </a:buClr>
              <a:buFont typeface="Wingdings" panose="05000000000000000000" pitchFamily="2" charset="2"/>
              <a:buChar char="Ø"/>
              <a:defRPr>
                <a:solidFill>
                  <a:schemeClr val="tx1"/>
                </a:solidFill>
                <a:latin typeface="Arial" panose="020B0604020202020204" pitchFamily="34" charset="0"/>
              </a:defRPr>
            </a:lvl2pPr>
            <a:lvl3pPr marL="1143000" indent="-228600" algn="l">
              <a:lnSpc>
                <a:spcPct val="89000"/>
              </a:lnSpc>
              <a:spcBef>
                <a:spcPct val="30000"/>
              </a:spcBef>
              <a:buClr>
                <a:schemeClr val="tx1"/>
              </a:buClr>
              <a:buFont typeface="Wingdings" panose="05000000000000000000" pitchFamily="2" charset="2"/>
              <a:buChar char="ü"/>
              <a:defRPr sz="1600">
                <a:solidFill>
                  <a:schemeClr val="tx1"/>
                </a:solidFill>
                <a:latin typeface="Arial" panose="020B0604020202020204" pitchFamily="34" charset="0"/>
              </a:defRPr>
            </a:lvl3pPr>
            <a:lvl4pPr marL="1543050" indent="-171450" algn="l">
              <a:lnSpc>
                <a:spcPct val="89000"/>
              </a:lnSpc>
              <a:spcBef>
                <a:spcPct val="30000"/>
              </a:spcBef>
              <a:buClr>
                <a:schemeClr val="tx1"/>
              </a:buClr>
              <a:buFont typeface="Wingdings" panose="05000000000000000000" pitchFamily="2" charset="2"/>
              <a:buChar char="²"/>
              <a:defRPr sz="1400">
                <a:solidFill>
                  <a:schemeClr val="tx1"/>
                </a:solidFill>
                <a:latin typeface="Arial" panose="020B0604020202020204" pitchFamily="34" charset="0"/>
              </a:defRPr>
            </a:lvl4pPr>
            <a:lvl5pPr marL="2000250" indent="-171450" algn="l">
              <a:lnSpc>
                <a:spcPct val="89000"/>
              </a:lnSpc>
              <a:spcBef>
                <a:spcPct val="30000"/>
              </a:spcBef>
              <a:buClr>
                <a:schemeClr val="tx1"/>
              </a:buClr>
              <a:buFont typeface="Tahoma" panose="020B0604030504040204" pitchFamily="34" charset="0"/>
              <a:buChar char="»"/>
              <a:defRPr sz="1200">
                <a:solidFill>
                  <a:schemeClr val="tx1"/>
                </a:solidFill>
                <a:latin typeface="Arial" panose="020B0604020202020204" pitchFamily="34" charset="0"/>
              </a:defRPr>
            </a:lvl5pPr>
            <a:lvl6pPr marL="2457450" indent="-17145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6pPr>
            <a:lvl7pPr marL="2914650" indent="-17145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7pPr>
            <a:lvl8pPr marL="3371850" indent="-17145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8pPr>
            <a:lvl9pPr marL="3829050" indent="-17145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9pPr>
          </a:lstStyle>
          <a:p>
            <a:pPr algn="ctr" eaLnBrk="1" hangingPunct="1">
              <a:buFontTx/>
              <a:buNone/>
            </a:pPr>
            <a:r>
              <a:rPr lang="en-US" altLang="en-US" sz="1400" i="0"/>
              <a:t>Demonstrations</a:t>
            </a:r>
          </a:p>
        </p:txBody>
      </p:sp>
      <p:sp>
        <p:nvSpPr>
          <p:cNvPr id="2931746" name="Rectangle 34"/>
          <p:cNvSpPr>
            <a:spLocks noChangeArrowheads="1"/>
          </p:cNvSpPr>
          <p:nvPr/>
        </p:nvSpPr>
        <p:spPr bwMode="auto">
          <a:xfrm>
            <a:off x="7162800" y="3429000"/>
            <a:ext cx="1600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89000"/>
              </a:lnSpc>
              <a:spcBef>
                <a:spcPct val="30000"/>
              </a:spcBef>
              <a:buClr>
                <a:schemeClr val="tx1"/>
              </a:buClr>
              <a:buChar char="•"/>
              <a:defRPr sz="2000" b="1">
                <a:solidFill>
                  <a:schemeClr val="tx1"/>
                </a:solidFill>
                <a:latin typeface="Arial" panose="020B0604020202020204" pitchFamily="34" charset="0"/>
              </a:defRPr>
            </a:lvl1pPr>
            <a:lvl2pPr marL="742950" indent="-285750" algn="l">
              <a:lnSpc>
                <a:spcPct val="89000"/>
              </a:lnSpc>
              <a:spcBef>
                <a:spcPct val="30000"/>
              </a:spcBef>
              <a:buClr>
                <a:schemeClr val="tx1"/>
              </a:buClr>
              <a:buFont typeface="Wingdings" panose="05000000000000000000" pitchFamily="2" charset="2"/>
              <a:buChar char="Ø"/>
              <a:defRPr>
                <a:solidFill>
                  <a:schemeClr val="tx1"/>
                </a:solidFill>
                <a:latin typeface="Arial" panose="020B0604020202020204" pitchFamily="34" charset="0"/>
              </a:defRPr>
            </a:lvl2pPr>
            <a:lvl3pPr marL="1143000" indent="-228600" algn="l">
              <a:lnSpc>
                <a:spcPct val="89000"/>
              </a:lnSpc>
              <a:spcBef>
                <a:spcPct val="30000"/>
              </a:spcBef>
              <a:buClr>
                <a:schemeClr val="tx1"/>
              </a:buClr>
              <a:buFont typeface="Wingdings" panose="05000000000000000000" pitchFamily="2" charset="2"/>
              <a:buChar char="ü"/>
              <a:defRPr sz="1600">
                <a:solidFill>
                  <a:schemeClr val="tx1"/>
                </a:solidFill>
                <a:latin typeface="Arial" panose="020B0604020202020204" pitchFamily="34" charset="0"/>
              </a:defRPr>
            </a:lvl3pPr>
            <a:lvl4pPr marL="1600200" indent="-228600" algn="l">
              <a:lnSpc>
                <a:spcPct val="89000"/>
              </a:lnSpc>
              <a:spcBef>
                <a:spcPct val="30000"/>
              </a:spcBef>
              <a:buClr>
                <a:schemeClr val="tx1"/>
              </a:buClr>
              <a:buFont typeface="Wingdings" panose="05000000000000000000" pitchFamily="2" charset="2"/>
              <a:buChar char="²"/>
              <a:defRPr sz="1400">
                <a:solidFill>
                  <a:schemeClr val="tx1"/>
                </a:solidFill>
                <a:latin typeface="Arial" panose="020B0604020202020204" pitchFamily="34" charset="0"/>
              </a:defRPr>
            </a:lvl4pPr>
            <a:lvl5pPr marL="2057400" indent="-228600" algn="l">
              <a:lnSpc>
                <a:spcPct val="89000"/>
              </a:lnSpc>
              <a:spcBef>
                <a:spcPct val="30000"/>
              </a:spcBef>
              <a:buClr>
                <a:schemeClr val="tx1"/>
              </a:buClr>
              <a:buFont typeface="Tahoma" panose="020B0604030504040204" pitchFamily="34" charset="0"/>
              <a:buChar char="»"/>
              <a:defRPr sz="1200">
                <a:solidFill>
                  <a:schemeClr val="tx1"/>
                </a:solidFill>
                <a:latin typeface="Arial" panose="020B0604020202020204" pitchFamily="34" charset="0"/>
              </a:defRPr>
            </a:lvl5pPr>
            <a:lvl6pPr marL="25146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6pPr>
            <a:lvl7pPr marL="29718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7pPr>
            <a:lvl8pPr marL="34290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8pPr>
            <a:lvl9pPr marL="38862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9pPr>
          </a:lstStyle>
          <a:p>
            <a:pPr algn="ctr" eaLnBrk="1" hangingPunct="1">
              <a:buFontTx/>
              <a:buNone/>
            </a:pPr>
            <a:r>
              <a:rPr lang="en-US" altLang="en-US" sz="1400" i="0"/>
              <a:t>Influence RFP</a:t>
            </a:r>
          </a:p>
        </p:txBody>
      </p:sp>
      <p:sp>
        <p:nvSpPr>
          <p:cNvPr id="2931747" name="Text Box 35"/>
          <p:cNvSpPr txBox="1">
            <a:spLocks noChangeArrowheads="1"/>
          </p:cNvSpPr>
          <p:nvPr/>
        </p:nvSpPr>
        <p:spPr bwMode="auto">
          <a:xfrm>
            <a:off x="7086600" y="57912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US" altLang="en-US" sz="2000">
                <a:solidFill>
                  <a:srgbClr val="FF0000"/>
                </a:solidFill>
              </a:rPr>
              <a:t>Contractors</a:t>
            </a:r>
          </a:p>
        </p:txBody>
      </p:sp>
      <p:sp>
        <p:nvSpPr>
          <p:cNvPr id="2931748" name="Rectangle 36"/>
          <p:cNvSpPr>
            <a:spLocks noChangeArrowheads="1"/>
          </p:cNvSpPr>
          <p:nvPr/>
        </p:nvSpPr>
        <p:spPr bwMode="auto">
          <a:xfrm>
            <a:off x="457200" y="3505200"/>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89000"/>
              </a:lnSpc>
              <a:spcBef>
                <a:spcPct val="30000"/>
              </a:spcBef>
              <a:buClr>
                <a:schemeClr val="tx1"/>
              </a:buClr>
              <a:buChar char="•"/>
              <a:defRPr sz="2000" b="1">
                <a:solidFill>
                  <a:schemeClr val="tx1"/>
                </a:solidFill>
                <a:latin typeface="Arial" panose="020B0604020202020204" pitchFamily="34" charset="0"/>
              </a:defRPr>
            </a:lvl1pPr>
            <a:lvl2pPr marL="742950" indent="-285750" algn="l">
              <a:lnSpc>
                <a:spcPct val="89000"/>
              </a:lnSpc>
              <a:spcBef>
                <a:spcPct val="30000"/>
              </a:spcBef>
              <a:buClr>
                <a:schemeClr val="tx1"/>
              </a:buClr>
              <a:buFont typeface="Wingdings" panose="05000000000000000000" pitchFamily="2" charset="2"/>
              <a:buChar char="Ø"/>
              <a:defRPr>
                <a:solidFill>
                  <a:schemeClr val="tx1"/>
                </a:solidFill>
                <a:latin typeface="Arial" panose="020B0604020202020204" pitchFamily="34" charset="0"/>
              </a:defRPr>
            </a:lvl2pPr>
            <a:lvl3pPr marL="1143000" indent="-228600" algn="l">
              <a:lnSpc>
                <a:spcPct val="89000"/>
              </a:lnSpc>
              <a:spcBef>
                <a:spcPct val="30000"/>
              </a:spcBef>
              <a:buClr>
                <a:schemeClr val="tx1"/>
              </a:buClr>
              <a:buFont typeface="Wingdings" panose="05000000000000000000" pitchFamily="2" charset="2"/>
              <a:buChar char="ü"/>
              <a:defRPr sz="1600">
                <a:solidFill>
                  <a:schemeClr val="tx1"/>
                </a:solidFill>
                <a:latin typeface="Arial" panose="020B0604020202020204" pitchFamily="34" charset="0"/>
              </a:defRPr>
            </a:lvl3pPr>
            <a:lvl4pPr marL="1600200" indent="-228600" algn="l">
              <a:lnSpc>
                <a:spcPct val="89000"/>
              </a:lnSpc>
              <a:spcBef>
                <a:spcPct val="30000"/>
              </a:spcBef>
              <a:buClr>
                <a:schemeClr val="tx1"/>
              </a:buClr>
              <a:buFont typeface="Wingdings" panose="05000000000000000000" pitchFamily="2" charset="2"/>
              <a:buChar char="²"/>
              <a:defRPr sz="1400">
                <a:solidFill>
                  <a:schemeClr val="tx1"/>
                </a:solidFill>
                <a:latin typeface="Arial" panose="020B0604020202020204" pitchFamily="34" charset="0"/>
              </a:defRPr>
            </a:lvl4pPr>
            <a:lvl5pPr marL="2057400" indent="-228600" algn="l">
              <a:lnSpc>
                <a:spcPct val="89000"/>
              </a:lnSpc>
              <a:spcBef>
                <a:spcPct val="30000"/>
              </a:spcBef>
              <a:buClr>
                <a:schemeClr val="tx1"/>
              </a:buClr>
              <a:buFont typeface="Tahoma" panose="020B0604030504040204" pitchFamily="34" charset="0"/>
              <a:buChar char="»"/>
              <a:defRPr sz="1200">
                <a:solidFill>
                  <a:schemeClr val="tx1"/>
                </a:solidFill>
                <a:latin typeface="Arial" panose="020B0604020202020204" pitchFamily="34" charset="0"/>
              </a:defRPr>
            </a:lvl5pPr>
            <a:lvl6pPr marL="25146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6pPr>
            <a:lvl7pPr marL="29718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7pPr>
            <a:lvl8pPr marL="34290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8pPr>
            <a:lvl9pPr marL="38862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9pPr>
          </a:lstStyle>
          <a:p>
            <a:pPr algn="ctr" eaLnBrk="1" hangingPunct="1">
              <a:buFontTx/>
              <a:buNone/>
            </a:pPr>
            <a:r>
              <a:rPr lang="en-US" altLang="en-US" sz="1400" i="0"/>
              <a:t>Past Performance</a:t>
            </a:r>
          </a:p>
        </p:txBody>
      </p:sp>
      <p:sp>
        <p:nvSpPr>
          <p:cNvPr id="2931749" name="Rectangle 37"/>
          <p:cNvSpPr>
            <a:spLocks noChangeArrowheads="1"/>
          </p:cNvSpPr>
          <p:nvPr/>
        </p:nvSpPr>
        <p:spPr bwMode="auto">
          <a:xfrm>
            <a:off x="6477000" y="1905000"/>
            <a:ext cx="1600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89000"/>
              </a:lnSpc>
              <a:spcBef>
                <a:spcPct val="30000"/>
              </a:spcBef>
              <a:buClr>
                <a:schemeClr val="tx1"/>
              </a:buClr>
              <a:buChar char="•"/>
              <a:defRPr sz="2000" b="1">
                <a:solidFill>
                  <a:schemeClr val="tx1"/>
                </a:solidFill>
                <a:latin typeface="Arial" panose="020B0604020202020204" pitchFamily="34" charset="0"/>
              </a:defRPr>
            </a:lvl1pPr>
            <a:lvl2pPr marL="742950" indent="-285750" algn="l">
              <a:lnSpc>
                <a:spcPct val="89000"/>
              </a:lnSpc>
              <a:spcBef>
                <a:spcPct val="30000"/>
              </a:spcBef>
              <a:buClr>
                <a:schemeClr val="tx1"/>
              </a:buClr>
              <a:buFont typeface="Wingdings" panose="05000000000000000000" pitchFamily="2" charset="2"/>
              <a:buChar char="Ø"/>
              <a:defRPr>
                <a:solidFill>
                  <a:schemeClr val="tx1"/>
                </a:solidFill>
                <a:latin typeface="Arial" panose="020B0604020202020204" pitchFamily="34" charset="0"/>
              </a:defRPr>
            </a:lvl2pPr>
            <a:lvl3pPr marL="1143000" indent="-228600" algn="l">
              <a:lnSpc>
                <a:spcPct val="89000"/>
              </a:lnSpc>
              <a:spcBef>
                <a:spcPct val="30000"/>
              </a:spcBef>
              <a:buClr>
                <a:schemeClr val="tx1"/>
              </a:buClr>
              <a:buFont typeface="Wingdings" panose="05000000000000000000" pitchFamily="2" charset="2"/>
              <a:buChar char="ü"/>
              <a:defRPr sz="1600">
                <a:solidFill>
                  <a:schemeClr val="tx1"/>
                </a:solidFill>
                <a:latin typeface="Arial" panose="020B0604020202020204" pitchFamily="34" charset="0"/>
              </a:defRPr>
            </a:lvl3pPr>
            <a:lvl4pPr marL="1600200" indent="-228600" algn="l">
              <a:lnSpc>
                <a:spcPct val="89000"/>
              </a:lnSpc>
              <a:spcBef>
                <a:spcPct val="30000"/>
              </a:spcBef>
              <a:buClr>
                <a:schemeClr val="tx1"/>
              </a:buClr>
              <a:buFont typeface="Wingdings" panose="05000000000000000000" pitchFamily="2" charset="2"/>
              <a:buChar char="²"/>
              <a:defRPr sz="1400">
                <a:solidFill>
                  <a:schemeClr val="tx1"/>
                </a:solidFill>
                <a:latin typeface="Arial" panose="020B0604020202020204" pitchFamily="34" charset="0"/>
              </a:defRPr>
            </a:lvl4pPr>
            <a:lvl5pPr marL="2057400" indent="-228600" algn="l">
              <a:lnSpc>
                <a:spcPct val="89000"/>
              </a:lnSpc>
              <a:spcBef>
                <a:spcPct val="30000"/>
              </a:spcBef>
              <a:buClr>
                <a:schemeClr val="tx1"/>
              </a:buClr>
              <a:buFont typeface="Tahoma" panose="020B0604030504040204" pitchFamily="34" charset="0"/>
              <a:buChar char="»"/>
              <a:defRPr sz="1200">
                <a:solidFill>
                  <a:schemeClr val="tx1"/>
                </a:solidFill>
                <a:latin typeface="Arial" panose="020B0604020202020204" pitchFamily="34" charset="0"/>
              </a:defRPr>
            </a:lvl5pPr>
            <a:lvl6pPr marL="25146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6pPr>
            <a:lvl7pPr marL="29718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7pPr>
            <a:lvl8pPr marL="34290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8pPr>
            <a:lvl9pPr marL="3886200" indent="-228600" fontAlgn="base">
              <a:lnSpc>
                <a:spcPct val="89000"/>
              </a:lnSpc>
              <a:spcBef>
                <a:spcPct val="30000"/>
              </a:spcBef>
              <a:spcAft>
                <a:spcPct val="0"/>
              </a:spcAft>
              <a:buClr>
                <a:schemeClr val="tx1"/>
              </a:buClr>
              <a:buFont typeface="Tahoma" panose="020B0604030504040204" pitchFamily="34" charset="0"/>
              <a:buChar char="»"/>
              <a:defRPr sz="1200">
                <a:solidFill>
                  <a:schemeClr val="tx1"/>
                </a:solidFill>
                <a:latin typeface="Arial" panose="020B0604020202020204" pitchFamily="34" charset="0"/>
              </a:defRPr>
            </a:lvl9pPr>
          </a:lstStyle>
          <a:p>
            <a:pPr algn="ctr" eaLnBrk="1" hangingPunct="1">
              <a:buFontTx/>
              <a:buNone/>
            </a:pPr>
            <a:r>
              <a:rPr lang="en-US" altLang="en-US" sz="1400" i="0"/>
              <a:t>Market Research</a:t>
            </a:r>
          </a:p>
        </p:txBody>
      </p:sp>
      <p:sp>
        <p:nvSpPr>
          <p:cNvPr id="2" name="Slide Number Placeholder 1">
            <a:extLst>
              <a:ext uri="{FF2B5EF4-FFF2-40B4-BE49-F238E27FC236}">
                <a16:creationId xmlns:a16="http://schemas.microsoft.com/office/drawing/2014/main" id="{0E7C4DF3-0474-4BCC-A0B7-9DCCBE11A5AB}"/>
              </a:ext>
            </a:extLst>
          </p:cNvPr>
          <p:cNvSpPr>
            <a:spLocks noGrp="1"/>
          </p:cNvSpPr>
          <p:nvPr>
            <p:ph type="sldNum" sz="quarter" idx="12"/>
          </p:nvPr>
        </p:nvSpPr>
        <p:spPr/>
        <p:txBody>
          <a:bodyPr/>
          <a:lstStyle/>
          <a:p>
            <a:fld id="{56CFE002-18A8-421E-8A7B-CB1625463075}" type="slidenum">
              <a:rPr lang="en-US" smtClean="0"/>
              <a:t>2</a:t>
            </a:fld>
            <a:endParaRPr lang="en-US" dirty="0"/>
          </a:p>
        </p:txBody>
      </p:sp>
    </p:spTree>
    <p:extLst>
      <p:ext uri="{BB962C8B-B14F-4D97-AF65-F5344CB8AC3E}">
        <p14:creationId xmlns:p14="http://schemas.microsoft.com/office/powerpoint/2010/main" val="23102790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931749"/>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2931746"/>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2931744"/>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2931738">
                                            <p:txEl>
                                              <p:pRg st="0" end="0"/>
                                            </p:txEl>
                                          </p:spTgt>
                                        </p:tgtEl>
                                        <p:attrNameLst>
                                          <p:attrName>style.visibility</p:attrName>
                                        </p:attrNameLst>
                                      </p:cBhvr>
                                      <p:to>
                                        <p:strVal val="visible"/>
                                      </p:to>
                                    </p:set>
                                  </p:childTnLst>
                                </p:cTn>
                              </p:par>
                            </p:childTnLst>
                          </p:cTn>
                        </p:par>
                        <p:par>
                          <p:cTn id="16" fill="hold" nodeType="afterGroup">
                            <p:stCondLst>
                              <p:cond delay="6000"/>
                            </p:stCondLst>
                            <p:childTnLst>
                              <p:par>
                                <p:cTn id="17" presetID="1" presetClass="entr" presetSubtype="0" fill="hold" grpId="0" nodeType="afterEffect">
                                  <p:stCondLst>
                                    <p:cond delay="1000"/>
                                  </p:stCondLst>
                                  <p:childTnLst>
                                    <p:set>
                                      <p:cBhvr>
                                        <p:cTn id="18" dur="1" fill="hold">
                                          <p:stCondLst>
                                            <p:cond delay="499"/>
                                          </p:stCondLst>
                                        </p:cTn>
                                        <p:tgtEl>
                                          <p:spTgt spid="2931742"/>
                                        </p:tgtEl>
                                        <p:attrNameLst>
                                          <p:attrName>style.visibility</p:attrName>
                                        </p:attrNameLst>
                                      </p:cBhvr>
                                      <p:to>
                                        <p:strVal val="visible"/>
                                      </p:to>
                                    </p:set>
                                  </p:childTnLst>
                                </p:cTn>
                              </p:par>
                            </p:childTnLst>
                          </p:cTn>
                        </p:par>
                        <p:par>
                          <p:cTn id="19" fill="hold" nodeType="afterGroup">
                            <p:stCondLst>
                              <p:cond delay="7500"/>
                            </p:stCondLst>
                            <p:childTnLst>
                              <p:par>
                                <p:cTn id="20" presetID="1" presetClass="entr" presetSubtype="0" fill="hold" grpId="0" nodeType="afterEffect">
                                  <p:stCondLst>
                                    <p:cond delay="1000"/>
                                  </p:stCondLst>
                                  <p:childTnLst>
                                    <p:set>
                                      <p:cBhvr>
                                        <p:cTn id="21" dur="1" fill="hold">
                                          <p:stCondLst>
                                            <p:cond delay="499"/>
                                          </p:stCondLst>
                                        </p:cTn>
                                        <p:tgtEl>
                                          <p:spTgt spid="2931741"/>
                                        </p:tgtEl>
                                        <p:attrNameLst>
                                          <p:attrName>style.visibility</p:attrName>
                                        </p:attrNameLst>
                                      </p:cBhvr>
                                      <p:to>
                                        <p:strVal val="visible"/>
                                      </p:to>
                                    </p:set>
                                  </p:childTnLst>
                                </p:cTn>
                              </p:par>
                            </p:childTnLst>
                          </p:cTn>
                        </p:par>
                        <p:par>
                          <p:cTn id="22" fill="hold" nodeType="afterGroup">
                            <p:stCondLst>
                              <p:cond delay="9000"/>
                            </p:stCondLst>
                            <p:childTnLst>
                              <p:par>
                                <p:cTn id="23" presetID="1" presetClass="entr" presetSubtype="0" fill="hold" grpId="0" nodeType="afterEffect">
                                  <p:stCondLst>
                                    <p:cond delay="1000"/>
                                  </p:stCondLst>
                                  <p:childTnLst>
                                    <p:set>
                                      <p:cBhvr>
                                        <p:cTn id="24" dur="1" fill="hold">
                                          <p:stCondLst>
                                            <p:cond delay="499"/>
                                          </p:stCondLst>
                                        </p:cTn>
                                        <p:tgtEl>
                                          <p:spTgt spid="2931745"/>
                                        </p:tgtEl>
                                        <p:attrNameLst>
                                          <p:attrName>style.visibility</p:attrName>
                                        </p:attrNameLst>
                                      </p:cBhvr>
                                      <p:to>
                                        <p:strVal val="visible"/>
                                      </p:to>
                                    </p:set>
                                  </p:childTnLst>
                                </p:cTn>
                              </p:par>
                            </p:childTnLst>
                          </p:cTn>
                        </p:par>
                        <p:par>
                          <p:cTn id="25" fill="hold" nodeType="afterGroup">
                            <p:stCondLst>
                              <p:cond delay="10500"/>
                            </p:stCondLst>
                            <p:childTnLst>
                              <p:par>
                                <p:cTn id="26" presetID="1" presetClass="entr" presetSubtype="0" fill="hold" grpId="0" nodeType="afterEffect">
                                  <p:stCondLst>
                                    <p:cond delay="1000"/>
                                  </p:stCondLst>
                                  <p:childTnLst>
                                    <p:set>
                                      <p:cBhvr>
                                        <p:cTn id="27" dur="1" fill="hold">
                                          <p:stCondLst>
                                            <p:cond delay="499"/>
                                          </p:stCondLst>
                                        </p:cTn>
                                        <p:tgtEl>
                                          <p:spTgt spid="2931748"/>
                                        </p:tgtEl>
                                        <p:attrNameLst>
                                          <p:attrName>style.visibility</p:attrName>
                                        </p:attrNameLst>
                                      </p:cBhvr>
                                      <p:to>
                                        <p:strVal val="visible"/>
                                      </p:to>
                                    </p:set>
                                  </p:childTnLst>
                                </p:cTn>
                              </p:par>
                            </p:childTnLst>
                          </p:cTn>
                        </p:par>
                        <p:par>
                          <p:cTn id="28" fill="hold" nodeType="afterGroup">
                            <p:stCondLst>
                              <p:cond delay="12000"/>
                            </p:stCondLst>
                            <p:childTnLst>
                              <p:par>
                                <p:cTn id="29" presetID="1" presetClass="entr" presetSubtype="0" fill="hold" grpId="0" nodeType="afterEffect">
                                  <p:stCondLst>
                                    <p:cond delay="1000"/>
                                  </p:stCondLst>
                                  <p:childTnLst>
                                    <p:set>
                                      <p:cBhvr>
                                        <p:cTn id="30" dur="1" fill="hold">
                                          <p:stCondLst>
                                            <p:cond delay="499"/>
                                          </p:stCondLst>
                                        </p:cTn>
                                        <p:tgtEl>
                                          <p:spTgt spid="2931743"/>
                                        </p:tgtEl>
                                        <p:attrNameLst>
                                          <p:attrName>style.visibility</p:attrName>
                                        </p:attrNameLst>
                                      </p:cBhvr>
                                      <p:to>
                                        <p:strVal val="visible"/>
                                      </p:to>
                                    </p:set>
                                  </p:childTnLst>
                                </p:cTn>
                              </p:par>
                            </p:childTnLst>
                          </p:cTn>
                        </p:par>
                        <p:par>
                          <p:cTn id="31" fill="hold" nodeType="afterGroup">
                            <p:stCondLst>
                              <p:cond delay="13500"/>
                            </p:stCondLst>
                            <p:childTnLst>
                              <p:par>
                                <p:cTn id="32" presetID="1" presetClass="entr" presetSubtype="0" fill="hold" grpId="0" nodeType="afterEffect">
                                  <p:stCondLst>
                                    <p:cond delay="1000"/>
                                  </p:stCondLst>
                                  <p:childTnLst>
                                    <p:set>
                                      <p:cBhvr>
                                        <p:cTn id="33" dur="1" fill="hold">
                                          <p:stCondLst>
                                            <p:cond delay="499"/>
                                          </p:stCondLst>
                                        </p:cTn>
                                        <p:tgtEl>
                                          <p:spTgt spid="2931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1738" grpId="0" build="p" autoUpdateAnimBg="0" advAuto="1000"/>
      <p:bldP spid="2931740" grpId="0" autoUpdateAnimBg="0"/>
      <p:bldP spid="2931741" grpId="0" autoUpdateAnimBg="0"/>
      <p:bldP spid="2931742" grpId="0" autoUpdateAnimBg="0"/>
      <p:bldP spid="2931743" grpId="0" autoUpdateAnimBg="0"/>
      <p:bldP spid="2931744" grpId="0" autoUpdateAnimBg="0"/>
      <p:bldP spid="2931745" grpId="0" autoUpdateAnimBg="0"/>
      <p:bldP spid="2931746" grpId="0" autoUpdateAnimBg="0"/>
      <p:bldP spid="2931748" grpId="0" autoUpdateAnimBg="0"/>
      <p:bldP spid="293174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04244-00DC-4F0B-B739-C06B851A1688}"/>
              </a:ext>
            </a:extLst>
          </p:cNvPr>
          <p:cNvSpPr>
            <a:spLocks noGrp="1"/>
          </p:cNvSpPr>
          <p:nvPr>
            <p:ph type="title"/>
          </p:nvPr>
        </p:nvSpPr>
        <p:spPr/>
        <p:txBody>
          <a:bodyPr>
            <a:normAutofit/>
          </a:bodyPr>
          <a:lstStyle/>
          <a:p>
            <a:r>
              <a:rPr lang="en-US" sz="3200" dirty="0"/>
              <a:t>Acquisition Dynamics Cont’d</a:t>
            </a:r>
          </a:p>
        </p:txBody>
      </p:sp>
      <p:sp>
        <p:nvSpPr>
          <p:cNvPr id="3" name="Content Placeholder 2">
            <a:extLst>
              <a:ext uri="{FF2B5EF4-FFF2-40B4-BE49-F238E27FC236}">
                <a16:creationId xmlns:a16="http://schemas.microsoft.com/office/drawing/2014/main" id="{AE4DC656-62AE-44D6-954E-59F872E4FA77}"/>
              </a:ext>
            </a:extLst>
          </p:cNvPr>
          <p:cNvSpPr>
            <a:spLocks noGrp="1"/>
          </p:cNvSpPr>
          <p:nvPr>
            <p:ph idx="1"/>
          </p:nvPr>
        </p:nvSpPr>
        <p:spPr>
          <a:xfrm>
            <a:off x="457200" y="2057400"/>
            <a:ext cx="8229600" cy="3810000"/>
          </a:xfrm>
        </p:spPr>
        <p:txBody>
          <a:bodyPr/>
          <a:lstStyle/>
          <a:p>
            <a:pPr lvl="1"/>
            <a:r>
              <a:rPr lang="en-US" altLang="en-US" sz="2000" dirty="0">
                <a:solidFill>
                  <a:prstClr val="black"/>
                </a:solidFill>
              </a:rPr>
              <a:t>Funding issues</a:t>
            </a:r>
          </a:p>
          <a:p>
            <a:pPr lvl="2"/>
            <a:r>
              <a:rPr lang="en-US" altLang="en-US" sz="1800" dirty="0">
                <a:solidFill>
                  <a:prstClr val="black"/>
                </a:solidFill>
              </a:rPr>
              <a:t>Is there a budget for the procurement</a:t>
            </a:r>
          </a:p>
          <a:p>
            <a:pPr lvl="2"/>
            <a:r>
              <a:rPr lang="en-US" altLang="en-US" sz="1800" dirty="0">
                <a:solidFill>
                  <a:prstClr val="black"/>
                </a:solidFill>
              </a:rPr>
              <a:t>Justification for procurement</a:t>
            </a:r>
          </a:p>
          <a:p>
            <a:pPr lvl="1"/>
            <a:r>
              <a:rPr lang="en-US" altLang="en-US" sz="2000" dirty="0">
                <a:solidFill>
                  <a:prstClr val="black"/>
                </a:solidFill>
              </a:rPr>
              <a:t>Socio-economic considerations</a:t>
            </a:r>
          </a:p>
          <a:p>
            <a:pPr lvl="2"/>
            <a:r>
              <a:rPr lang="en-US" altLang="en-US" sz="1800" dirty="0">
                <a:solidFill>
                  <a:prstClr val="black"/>
                </a:solidFill>
              </a:rPr>
              <a:t>Small business requirements</a:t>
            </a:r>
          </a:p>
          <a:p>
            <a:pPr lvl="2"/>
            <a:r>
              <a:rPr lang="en-US" altLang="en-US" sz="1800" dirty="0">
                <a:solidFill>
                  <a:prstClr val="black"/>
                </a:solidFill>
              </a:rPr>
              <a:t>Credits for meeting goals </a:t>
            </a:r>
          </a:p>
          <a:p>
            <a:pPr lvl="0"/>
            <a:r>
              <a:rPr lang="en-US" altLang="en-US" sz="2200" dirty="0">
                <a:solidFill>
                  <a:prstClr val="black"/>
                </a:solidFill>
              </a:rPr>
              <a:t>Decision making levels</a:t>
            </a:r>
          </a:p>
          <a:p>
            <a:pPr lvl="1"/>
            <a:r>
              <a:rPr lang="en-US" altLang="en-US" sz="2000" dirty="0">
                <a:solidFill>
                  <a:prstClr val="black"/>
                </a:solidFill>
              </a:rPr>
              <a:t>End user</a:t>
            </a:r>
          </a:p>
          <a:p>
            <a:pPr lvl="2"/>
            <a:r>
              <a:rPr lang="en-US" altLang="en-US" sz="1800" dirty="0">
                <a:solidFill>
                  <a:prstClr val="black"/>
                </a:solidFill>
              </a:rPr>
              <a:t>Application driven</a:t>
            </a:r>
          </a:p>
          <a:p>
            <a:pPr lvl="3"/>
            <a:r>
              <a:rPr lang="en-US" altLang="en-US" sz="1600" dirty="0">
                <a:solidFill>
                  <a:prstClr val="black"/>
                </a:solidFill>
              </a:rPr>
              <a:t>Interested in cutting edge equipment/technology</a:t>
            </a:r>
          </a:p>
          <a:p>
            <a:endParaRPr lang="en-US" dirty="0"/>
          </a:p>
        </p:txBody>
      </p:sp>
      <p:sp>
        <p:nvSpPr>
          <p:cNvPr id="4" name="Slide Number Placeholder 3">
            <a:extLst>
              <a:ext uri="{FF2B5EF4-FFF2-40B4-BE49-F238E27FC236}">
                <a16:creationId xmlns:a16="http://schemas.microsoft.com/office/drawing/2014/main" id="{C208529B-C6DE-4D64-B35D-F83F50E9A5BD}"/>
              </a:ext>
            </a:extLst>
          </p:cNvPr>
          <p:cNvSpPr>
            <a:spLocks noGrp="1"/>
          </p:cNvSpPr>
          <p:nvPr>
            <p:ph type="sldNum" sz="quarter" idx="12"/>
          </p:nvPr>
        </p:nvSpPr>
        <p:spPr/>
        <p:txBody>
          <a:bodyPr/>
          <a:lstStyle/>
          <a:p>
            <a:fld id="{56CFE002-18A8-421E-8A7B-CB1625463075}" type="slidenum">
              <a:rPr lang="en-US" smtClean="0"/>
              <a:t>20</a:t>
            </a:fld>
            <a:endParaRPr lang="en-US" dirty="0"/>
          </a:p>
        </p:txBody>
      </p:sp>
    </p:spTree>
    <p:extLst>
      <p:ext uri="{BB962C8B-B14F-4D97-AF65-F5344CB8AC3E}">
        <p14:creationId xmlns:p14="http://schemas.microsoft.com/office/powerpoint/2010/main" val="2122191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5570" name="Rectangle 2"/>
          <p:cNvSpPr>
            <a:spLocks noGrp="1" noChangeArrowheads="1"/>
          </p:cNvSpPr>
          <p:nvPr>
            <p:ph type="title"/>
          </p:nvPr>
        </p:nvSpPr>
        <p:spPr/>
        <p:txBody>
          <a:bodyPr>
            <a:normAutofit/>
          </a:bodyPr>
          <a:lstStyle/>
          <a:p>
            <a:r>
              <a:rPr lang="en-US" altLang="en-US" sz="3200" dirty="0"/>
              <a:t>Acquisition Dynamics, Cont’d</a:t>
            </a:r>
          </a:p>
        </p:txBody>
      </p:sp>
      <p:sp>
        <p:nvSpPr>
          <p:cNvPr id="2925571" name="Rectangle 3"/>
          <p:cNvSpPr>
            <a:spLocks noGrp="1" noChangeArrowheads="1"/>
          </p:cNvSpPr>
          <p:nvPr>
            <p:ph type="body" idx="1"/>
          </p:nvPr>
        </p:nvSpPr>
        <p:spPr>
          <a:xfrm>
            <a:off x="457200" y="2103437"/>
            <a:ext cx="8229600" cy="3459163"/>
          </a:xfrm>
        </p:spPr>
        <p:txBody>
          <a:bodyPr>
            <a:normAutofit/>
          </a:bodyPr>
          <a:lstStyle/>
          <a:p>
            <a:pPr lvl="1"/>
            <a:r>
              <a:rPr lang="en-US" altLang="en-US" sz="2000" dirty="0"/>
              <a:t>Responsible party  </a:t>
            </a:r>
          </a:p>
          <a:p>
            <a:pPr lvl="2"/>
            <a:r>
              <a:rPr lang="en-US" altLang="en-US" sz="1800" dirty="0"/>
              <a:t>Interested in support, education, maintenance, warranty</a:t>
            </a:r>
          </a:p>
          <a:p>
            <a:pPr lvl="1"/>
            <a:r>
              <a:rPr lang="en-US" altLang="en-US" sz="2000" dirty="0"/>
              <a:t>Contracting Officer</a:t>
            </a:r>
          </a:p>
          <a:p>
            <a:pPr lvl="2"/>
            <a:r>
              <a:rPr lang="en-US" altLang="en-US" sz="1800" dirty="0"/>
              <a:t>Will commit the government to purchase</a:t>
            </a:r>
          </a:p>
          <a:p>
            <a:pPr lvl="2"/>
            <a:r>
              <a:rPr lang="en-US" altLang="en-US" sz="1800" dirty="0"/>
              <a:t>Legal/administrative function </a:t>
            </a:r>
          </a:p>
          <a:p>
            <a:pPr lvl="1"/>
            <a:r>
              <a:rPr lang="en-US" altLang="en-US" sz="2000" dirty="0"/>
              <a:t>Executive level</a:t>
            </a:r>
          </a:p>
          <a:p>
            <a:pPr lvl="2"/>
            <a:r>
              <a:rPr lang="en-US" altLang="en-US" sz="1800" dirty="0"/>
              <a:t>Accountable for the success of overall program</a:t>
            </a:r>
          </a:p>
          <a:p>
            <a:pPr lvl="2"/>
            <a:endParaRPr lang="en-US" altLang="en-US" dirty="0"/>
          </a:p>
          <a:p>
            <a:pPr lvl="1"/>
            <a:endParaRPr lang="en-US" altLang="en-US" dirty="0"/>
          </a:p>
        </p:txBody>
      </p:sp>
      <p:sp>
        <p:nvSpPr>
          <p:cNvPr id="2" name="Slide Number Placeholder 1">
            <a:extLst>
              <a:ext uri="{FF2B5EF4-FFF2-40B4-BE49-F238E27FC236}">
                <a16:creationId xmlns:a16="http://schemas.microsoft.com/office/drawing/2014/main" id="{BBC5686A-AFCB-4F43-AEDB-816286640BDE}"/>
              </a:ext>
            </a:extLst>
          </p:cNvPr>
          <p:cNvSpPr>
            <a:spLocks noGrp="1"/>
          </p:cNvSpPr>
          <p:nvPr>
            <p:ph type="sldNum" sz="quarter" idx="12"/>
          </p:nvPr>
        </p:nvSpPr>
        <p:spPr/>
        <p:txBody>
          <a:bodyPr/>
          <a:lstStyle/>
          <a:p>
            <a:fld id="{56CFE002-18A8-421E-8A7B-CB1625463075}" type="slidenum">
              <a:rPr lang="en-US" smtClean="0"/>
              <a:t>21</a:t>
            </a:fld>
            <a:endParaRPr lang="en-US" dirty="0"/>
          </a:p>
        </p:txBody>
      </p:sp>
    </p:spTree>
    <p:extLst>
      <p:ext uri="{BB962C8B-B14F-4D97-AF65-F5344CB8AC3E}">
        <p14:creationId xmlns:p14="http://schemas.microsoft.com/office/powerpoint/2010/main" val="3273436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86200" y="685800"/>
            <a:ext cx="5410200" cy="4495800"/>
          </a:xfrm>
        </p:spPr>
        <p:txBody>
          <a:bodyPr>
            <a:normAutofit/>
          </a:bodyPr>
          <a:lstStyle/>
          <a:p>
            <a:endParaRPr lang="en-US" sz="2800" dirty="0">
              <a:solidFill>
                <a:srgbClr val="FFFFFF"/>
              </a:solidFill>
            </a:endParaRPr>
          </a:p>
          <a:p>
            <a:r>
              <a:rPr lang="en-US" dirty="0">
                <a:solidFill>
                  <a:srgbClr val="FFFFFF"/>
                </a:solidFill>
              </a:rPr>
              <a:t>Contact:</a:t>
            </a:r>
          </a:p>
          <a:p>
            <a:endParaRPr lang="en-US" dirty="0">
              <a:solidFill>
                <a:srgbClr val="FFFFFF"/>
              </a:solidFill>
            </a:endParaRPr>
          </a:p>
          <a:p>
            <a:r>
              <a:rPr lang="en-US" sz="2800" dirty="0">
                <a:solidFill>
                  <a:srgbClr val="FFFFFF"/>
                </a:solidFill>
              </a:rPr>
              <a:t>The Gormley Group</a:t>
            </a:r>
          </a:p>
          <a:p>
            <a:r>
              <a:rPr lang="en-US" sz="2800" dirty="0">
                <a:solidFill>
                  <a:srgbClr val="FFFFFF"/>
                </a:solidFill>
                <a:hlinkClick r:id="rId4"/>
              </a:rPr>
              <a:t>info@gormgroup.com</a:t>
            </a:r>
            <a:endParaRPr lang="en-US" sz="2800" dirty="0">
              <a:solidFill>
                <a:srgbClr val="FFFFFF"/>
              </a:solidFill>
            </a:endParaRPr>
          </a:p>
          <a:p>
            <a:r>
              <a:rPr lang="en-US" sz="2800" dirty="0">
                <a:solidFill>
                  <a:srgbClr val="FFFFFF"/>
                </a:solidFill>
              </a:rPr>
              <a:t>202.833.1120</a:t>
            </a:r>
          </a:p>
          <a:p>
            <a:endParaRPr lang="en-US" sz="2800" dirty="0">
              <a:solidFill>
                <a:srgbClr val="FFFFFF"/>
              </a:solidFill>
            </a:endParaRPr>
          </a:p>
        </p:txBody>
      </p:sp>
      <p:sp>
        <p:nvSpPr>
          <p:cNvPr id="7" name="TextBox 6"/>
          <p:cNvSpPr txBox="1"/>
          <p:nvPr/>
        </p:nvSpPr>
        <p:spPr>
          <a:xfrm>
            <a:off x="0" y="-3"/>
            <a:ext cx="9144000" cy="1033272"/>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gormley-group-ref-notag.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76200"/>
            <a:ext cx="1371600" cy="614064"/>
          </a:xfrm>
          <a:prstGeom prst="rect">
            <a:avLst/>
          </a:prstGeom>
        </p:spPr>
      </p:pic>
      <p:sp>
        <p:nvSpPr>
          <p:cNvPr id="10" name="TextBox 9"/>
          <p:cNvSpPr txBox="1"/>
          <p:nvPr/>
        </p:nvSpPr>
        <p:spPr>
          <a:xfrm>
            <a:off x="381000" y="637401"/>
            <a:ext cx="1905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mbria"/>
                <a:ea typeface="+mn-ea"/>
                <a:cs typeface="Cambria"/>
              </a:rPr>
              <a:t>www.gormgroup.com</a:t>
            </a:r>
          </a:p>
        </p:txBody>
      </p:sp>
    </p:spTree>
    <p:extLst>
      <p:ext uri="{BB962C8B-B14F-4D97-AF65-F5344CB8AC3E}">
        <p14:creationId xmlns:p14="http://schemas.microsoft.com/office/powerpoint/2010/main" val="166022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9858" name="Rectangle 2"/>
          <p:cNvSpPr>
            <a:spLocks noGrp="1" noChangeArrowheads="1"/>
          </p:cNvSpPr>
          <p:nvPr>
            <p:ph type="title"/>
          </p:nvPr>
        </p:nvSpPr>
        <p:spPr>
          <a:xfrm>
            <a:off x="1295400" y="1066800"/>
            <a:ext cx="6942137" cy="565150"/>
          </a:xfrm>
        </p:spPr>
        <p:txBody>
          <a:bodyPr>
            <a:noAutofit/>
          </a:bodyPr>
          <a:lstStyle/>
          <a:p>
            <a:r>
              <a:rPr lang="en-US" altLang="en-US" sz="3200" dirty="0"/>
              <a:t>Acquisition Cycle</a:t>
            </a:r>
          </a:p>
        </p:txBody>
      </p:sp>
      <p:sp>
        <p:nvSpPr>
          <p:cNvPr id="2809859" name="Rectangle 3"/>
          <p:cNvSpPr>
            <a:spLocks noGrp="1" noChangeArrowheads="1"/>
          </p:cNvSpPr>
          <p:nvPr>
            <p:ph type="body" idx="1"/>
          </p:nvPr>
        </p:nvSpPr>
        <p:spPr>
          <a:xfrm>
            <a:off x="685800" y="1676400"/>
            <a:ext cx="7772400" cy="4843462"/>
          </a:xfrm>
        </p:spPr>
        <p:txBody>
          <a:bodyPr>
            <a:normAutofit fontScale="70000" lnSpcReduction="20000"/>
          </a:bodyPr>
          <a:lstStyle/>
          <a:p>
            <a:r>
              <a:rPr lang="en-US" altLang="en-US" sz="3500" dirty="0"/>
              <a:t>Planning Phase</a:t>
            </a:r>
          </a:p>
          <a:p>
            <a:pPr lvl="1"/>
            <a:r>
              <a:rPr lang="en-US" altLang="en-US" dirty="0"/>
              <a:t>Define the requirements</a:t>
            </a:r>
          </a:p>
          <a:p>
            <a:pPr lvl="2"/>
            <a:r>
              <a:rPr lang="en-US" altLang="en-US" dirty="0"/>
              <a:t>Market research</a:t>
            </a:r>
          </a:p>
          <a:p>
            <a:pPr lvl="2"/>
            <a:r>
              <a:rPr lang="en-US" altLang="en-US" dirty="0"/>
              <a:t>Funding</a:t>
            </a:r>
          </a:p>
          <a:p>
            <a:pPr lvl="1"/>
            <a:r>
              <a:rPr lang="en-US" altLang="en-US" dirty="0"/>
              <a:t>Determine acquisition strategy</a:t>
            </a:r>
          </a:p>
          <a:p>
            <a:pPr lvl="2"/>
            <a:r>
              <a:rPr lang="en-US" altLang="en-US" dirty="0"/>
              <a:t>Continued market research</a:t>
            </a:r>
          </a:p>
          <a:p>
            <a:pPr lvl="2"/>
            <a:r>
              <a:rPr lang="en-US" altLang="en-US" dirty="0"/>
              <a:t>Refinement of requirement</a:t>
            </a:r>
          </a:p>
          <a:p>
            <a:pPr lvl="1"/>
            <a:r>
              <a:rPr lang="en-US" altLang="en-US" dirty="0"/>
              <a:t>Develop acquisition plan</a:t>
            </a:r>
          </a:p>
          <a:p>
            <a:pPr lvl="2"/>
            <a:r>
              <a:rPr lang="en-US" altLang="en-US" dirty="0"/>
              <a:t>Address all significant issues and considerations that may influence the RFP</a:t>
            </a:r>
          </a:p>
          <a:p>
            <a:pPr lvl="2"/>
            <a:r>
              <a:rPr lang="en-US" altLang="en-US" dirty="0"/>
              <a:t>Business, management, technical, logistics, and any other risks</a:t>
            </a:r>
          </a:p>
          <a:p>
            <a:pPr lvl="2"/>
            <a:r>
              <a:rPr lang="en-US" altLang="en-US" dirty="0"/>
              <a:t>Overview of source selection evaluation strategy</a:t>
            </a:r>
          </a:p>
          <a:p>
            <a:pPr lvl="1"/>
            <a:r>
              <a:rPr lang="en-US" altLang="en-US" dirty="0"/>
              <a:t>Commitment to take action</a:t>
            </a:r>
          </a:p>
          <a:p>
            <a:pPr lvl="2"/>
            <a:r>
              <a:rPr lang="en-US" altLang="en-US" dirty="0"/>
              <a:t>Set socio-economic goals</a:t>
            </a:r>
          </a:p>
          <a:p>
            <a:pPr lvl="2"/>
            <a:r>
              <a:rPr lang="en-US" altLang="en-US" dirty="0"/>
              <a:t>Consider teaming strategies</a:t>
            </a:r>
          </a:p>
          <a:p>
            <a:pPr lvl="2"/>
            <a:r>
              <a:rPr lang="en-US" altLang="en-US" dirty="0"/>
              <a:t>Look at shared risks and rewards</a:t>
            </a:r>
          </a:p>
          <a:p>
            <a:pPr lvl="2"/>
            <a:r>
              <a:rPr lang="en-US" altLang="en-US" dirty="0"/>
              <a:t>Obtain funding approval</a:t>
            </a:r>
          </a:p>
          <a:p>
            <a:pPr lvl="2"/>
            <a:endParaRPr lang="en-US" altLang="en-US" dirty="0"/>
          </a:p>
          <a:p>
            <a:pPr lvl="1"/>
            <a:endParaRPr lang="en-US" altLang="en-US" dirty="0"/>
          </a:p>
          <a:p>
            <a:pPr lvl="1"/>
            <a:endParaRPr lang="en-US" altLang="en-US" dirty="0"/>
          </a:p>
        </p:txBody>
      </p:sp>
      <p:sp>
        <p:nvSpPr>
          <p:cNvPr id="2" name="Slide Number Placeholder 1">
            <a:extLst>
              <a:ext uri="{FF2B5EF4-FFF2-40B4-BE49-F238E27FC236}">
                <a16:creationId xmlns:a16="http://schemas.microsoft.com/office/drawing/2014/main" id="{3DB8C7EF-DB9B-4DF0-B678-F56B14268D41}"/>
              </a:ext>
            </a:extLst>
          </p:cNvPr>
          <p:cNvSpPr>
            <a:spLocks noGrp="1"/>
          </p:cNvSpPr>
          <p:nvPr>
            <p:ph type="sldNum" sz="quarter" idx="12"/>
          </p:nvPr>
        </p:nvSpPr>
        <p:spPr/>
        <p:txBody>
          <a:bodyPr/>
          <a:lstStyle/>
          <a:p>
            <a:fld id="{56CFE002-18A8-421E-8A7B-CB1625463075}" type="slidenum">
              <a:rPr lang="en-US" smtClean="0"/>
              <a:t>3</a:t>
            </a:fld>
            <a:endParaRPr lang="en-US" dirty="0"/>
          </a:p>
        </p:txBody>
      </p:sp>
    </p:spTree>
    <p:extLst>
      <p:ext uri="{BB962C8B-B14F-4D97-AF65-F5344CB8AC3E}">
        <p14:creationId xmlns:p14="http://schemas.microsoft.com/office/powerpoint/2010/main" val="2796171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2978" name="Rectangle 1026"/>
          <p:cNvSpPr>
            <a:spLocks noGrp="1" noChangeArrowheads="1"/>
          </p:cNvSpPr>
          <p:nvPr>
            <p:ph type="title"/>
          </p:nvPr>
        </p:nvSpPr>
        <p:spPr>
          <a:xfrm>
            <a:off x="609600" y="914400"/>
            <a:ext cx="8077200" cy="800100"/>
          </a:xfrm>
        </p:spPr>
        <p:txBody>
          <a:bodyPr>
            <a:normAutofit/>
          </a:bodyPr>
          <a:lstStyle/>
          <a:p>
            <a:r>
              <a:rPr lang="en-US" altLang="en-US" sz="3600" dirty="0"/>
              <a:t>Acquisition Cycle, cont’d</a:t>
            </a:r>
          </a:p>
        </p:txBody>
      </p:sp>
      <p:sp>
        <p:nvSpPr>
          <p:cNvPr id="2942979" name="Rectangle 1027"/>
          <p:cNvSpPr>
            <a:spLocks noGrp="1" noChangeArrowheads="1"/>
          </p:cNvSpPr>
          <p:nvPr>
            <p:ph type="body" idx="1"/>
          </p:nvPr>
        </p:nvSpPr>
        <p:spPr>
          <a:xfrm>
            <a:off x="685800" y="1787525"/>
            <a:ext cx="7772400" cy="4689475"/>
          </a:xfrm>
        </p:spPr>
        <p:txBody>
          <a:bodyPr>
            <a:normAutofit fontScale="70000" lnSpcReduction="20000"/>
          </a:bodyPr>
          <a:lstStyle/>
          <a:p>
            <a:pPr lvl="1"/>
            <a:r>
              <a:rPr lang="en-US" altLang="en-US" dirty="0"/>
              <a:t>Develop RFP and SSP (Source Selection Process)</a:t>
            </a:r>
          </a:p>
          <a:p>
            <a:pPr lvl="2"/>
            <a:r>
              <a:rPr lang="en-US" altLang="en-US" dirty="0"/>
              <a:t>RFP to establish terms and conditions</a:t>
            </a:r>
          </a:p>
          <a:p>
            <a:pPr lvl="3"/>
            <a:r>
              <a:rPr lang="en-US" altLang="en-US" dirty="0"/>
              <a:t>Work requirements, instructions to offerors, basis for award</a:t>
            </a:r>
          </a:p>
          <a:p>
            <a:pPr lvl="2"/>
            <a:r>
              <a:rPr lang="en-US" altLang="en-US" dirty="0"/>
              <a:t>Issue to industry in draft form for comments</a:t>
            </a:r>
          </a:p>
          <a:p>
            <a:pPr lvl="2"/>
            <a:r>
              <a:rPr lang="en-US" altLang="en-US" dirty="0"/>
              <a:t>SSP developed to establish government plan for evaluation</a:t>
            </a:r>
          </a:p>
          <a:p>
            <a:r>
              <a:rPr lang="en-US" altLang="en-US" dirty="0"/>
              <a:t>Acquisition Phase</a:t>
            </a:r>
          </a:p>
          <a:p>
            <a:pPr lvl="1"/>
            <a:r>
              <a:rPr lang="en-US" altLang="en-US" dirty="0"/>
              <a:t>Formal issuance of RFP</a:t>
            </a:r>
          </a:p>
          <a:p>
            <a:pPr lvl="2"/>
            <a:r>
              <a:rPr lang="en-US" altLang="en-US" dirty="0"/>
              <a:t>Consistent with Planning Phase</a:t>
            </a:r>
          </a:p>
          <a:p>
            <a:pPr lvl="2"/>
            <a:r>
              <a:rPr lang="en-US" altLang="en-US" dirty="0"/>
              <a:t>Provides adequate time for proposal responses</a:t>
            </a:r>
          </a:p>
          <a:p>
            <a:pPr lvl="1"/>
            <a:r>
              <a:rPr lang="en-US" altLang="en-US" dirty="0"/>
              <a:t>Receive and Evaluate Bids or proposals</a:t>
            </a:r>
          </a:p>
          <a:p>
            <a:pPr lvl="2"/>
            <a:r>
              <a:rPr lang="en-US" altLang="en-US" dirty="0"/>
              <a:t>Orient source selection team</a:t>
            </a:r>
          </a:p>
          <a:p>
            <a:pPr lvl="2"/>
            <a:r>
              <a:rPr lang="en-US" altLang="en-US" dirty="0"/>
              <a:t>Request clarifications/corrections</a:t>
            </a:r>
          </a:p>
          <a:p>
            <a:pPr lvl="2"/>
            <a:r>
              <a:rPr lang="en-US" altLang="en-US" dirty="0"/>
              <a:t>Technical evaluations</a:t>
            </a:r>
          </a:p>
          <a:p>
            <a:pPr lvl="2"/>
            <a:r>
              <a:rPr lang="en-US" altLang="en-US" dirty="0"/>
              <a:t>Best value evaluation</a:t>
            </a:r>
          </a:p>
          <a:p>
            <a:pPr lvl="1"/>
            <a:r>
              <a:rPr lang="en-US" altLang="en-US" dirty="0"/>
              <a:t>Review bidders past performance records</a:t>
            </a:r>
          </a:p>
          <a:p>
            <a:pPr lvl="2"/>
            <a:r>
              <a:rPr lang="en-US" altLang="en-US" dirty="0"/>
              <a:t>Risk/mitigation management</a:t>
            </a:r>
          </a:p>
          <a:p>
            <a:pPr lvl="1"/>
            <a:endParaRPr lang="en-US" altLang="en-US" dirty="0"/>
          </a:p>
          <a:p>
            <a:pPr lvl="2"/>
            <a:endParaRPr lang="en-US" altLang="en-US" dirty="0"/>
          </a:p>
          <a:p>
            <a:pPr lvl="2"/>
            <a:endParaRPr lang="en-US" altLang="en-US" dirty="0"/>
          </a:p>
          <a:p>
            <a:pPr lvl="1"/>
            <a:endParaRPr lang="en-US" altLang="en-US" dirty="0"/>
          </a:p>
          <a:p>
            <a:pPr lvl="2"/>
            <a:endParaRPr lang="en-US" altLang="en-US" dirty="0"/>
          </a:p>
          <a:p>
            <a:endParaRPr lang="en-US" altLang="en-US" dirty="0"/>
          </a:p>
        </p:txBody>
      </p:sp>
      <p:sp>
        <p:nvSpPr>
          <p:cNvPr id="2" name="Slide Number Placeholder 1">
            <a:extLst>
              <a:ext uri="{FF2B5EF4-FFF2-40B4-BE49-F238E27FC236}">
                <a16:creationId xmlns:a16="http://schemas.microsoft.com/office/drawing/2014/main" id="{1B3049BB-3261-4CB6-8FFF-DFFB2F625D80}"/>
              </a:ext>
            </a:extLst>
          </p:cNvPr>
          <p:cNvSpPr>
            <a:spLocks noGrp="1"/>
          </p:cNvSpPr>
          <p:nvPr>
            <p:ph type="sldNum" sz="quarter" idx="12"/>
          </p:nvPr>
        </p:nvSpPr>
        <p:spPr/>
        <p:txBody>
          <a:bodyPr/>
          <a:lstStyle/>
          <a:p>
            <a:fld id="{56CFE002-18A8-421E-8A7B-CB1625463075}" type="slidenum">
              <a:rPr lang="en-US" smtClean="0"/>
              <a:t>4</a:t>
            </a:fld>
            <a:endParaRPr lang="en-US" dirty="0"/>
          </a:p>
        </p:txBody>
      </p:sp>
    </p:spTree>
    <p:extLst>
      <p:ext uri="{BB962C8B-B14F-4D97-AF65-F5344CB8AC3E}">
        <p14:creationId xmlns:p14="http://schemas.microsoft.com/office/powerpoint/2010/main" val="84489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4307" name="Rectangle 3"/>
          <p:cNvSpPr>
            <a:spLocks noGrp="1" noChangeArrowheads="1"/>
          </p:cNvSpPr>
          <p:nvPr>
            <p:ph type="body" idx="1"/>
          </p:nvPr>
        </p:nvSpPr>
        <p:spPr>
          <a:xfrm>
            <a:off x="685800" y="1981200"/>
            <a:ext cx="7772400" cy="3938587"/>
          </a:xfrm>
        </p:spPr>
        <p:txBody>
          <a:bodyPr>
            <a:normAutofit/>
          </a:bodyPr>
          <a:lstStyle/>
          <a:p>
            <a:pPr lvl="1"/>
            <a:r>
              <a:rPr lang="en-US" altLang="en-US" sz="2000" dirty="0"/>
              <a:t>Selection Process</a:t>
            </a:r>
          </a:p>
          <a:p>
            <a:pPr lvl="2"/>
            <a:r>
              <a:rPr lang="en-US" altLang="en-US" sz="1800" dirty="0"/>
              <a:t>Conduct discussions and negotiations</a:t>
            </a:r>
          </a:p>
          <a:p>
            <a:pPr lvl="2"/>
            <a:r>
              <a:rPr lang="en-US" altLang="en-US" sz="1800" dirty="0"/>
              <a:t>Request final proposal revisions</a:t>
            </a:r>
          </a:p>
          <a:p>
            <a:pPr lvl="2"/>
            <a:r>
              <a:rPr lang="en-US" altLang="en-US" sz="1800" dirty="0"/>
              <a:t>Best value determination</a:t>
            </a:r>
          </a:p>
          <a:p>
            <a:pPr lvl="2"/>
            <a:r>
              <a:rPr lang="en-US" altLang="en-US" sz="1800" dirty="0"/>
              <a:t>Conduct responsibility and legal reviews</a:t>
            </a:r>
          </a:p>
          <a:p>
            <a:r>
              <a:rPr lang="en-US" altLang="en-US" sz="2200" dirty="0"/>
              <a:t>Implementation Phase</a:t>
            </a:r>
          </a:p>
          <a:p>
            <a:pPr lvl="1"/>
            <a:r>
              <a:rPr lang="en-US" altLang="en-US" sz="2000" dirty="0"/>
              <a:t>Award the contract</a:t>
            </a:r>
          </a:p>
          <a:p>
            <a:pPr lvl="2"/>
            <a:r>
              <a:rPr lang="en-US" altLang="en-US" sz="1800" dirty="0"/>
              <a:t>Notify unsuccessful offerors</a:t>
            </a:r>
          </a:p>
          <a:p>
            <a:pPr lvl="2"/>
            <a:r>
              <a:rPr lang="en-US" altLang="en-US" sz="1800" dirty="0"/>
              <a:t>Debrief unsuccessful offerors</a:t>
            </a:r>
          </a:p>
          <a:p>
            <a:pPr lvl="2"/>
            <a:r>
              <a:rPr lang="en-US" altLang="en-US" sz="1800" dirty="0"/>
              <a:t>Execute contract</a:t>
            </a:r>
          </a:p>
          <a:p>
            <a:pPr lvl="2"/>
            <a:r>
              <a:rPr lang="en-US" altLang="en-US" sz="1800" dirty="0"/>
              <a:t>Deliver requirements</a:t>
            </a:r>
          </a:p>
          <a:p>
            <a:pPr lvl="2">
              <a:buFont typeface="Wingdings" panose="05000000000000000000" pitchFamily="2" charset="2"/>
              <a:buNone/>
            </a:pPr>
            <a:endParaRPr lang="en-US" altLang="en-US" sz="1800" dirty="0"/>
          </a:p>
        </p:txBody>
      </p:sp>
      <p:sp>
        <p:nvSpPr>
          <p:cNvPr id="2914308" name="Rectangle 4"/>
          <p:cNvSpPr>
            <a:spLocks noGrp="1" noChangeArrowheads="1"/>
          </p:cNvSpPr>
          <p:nvPr>
            <p:ph type="title"/>
          </p:nvPr>
        </p:nvSpPr>
        <p:spPr>
          <a:xfrm>
            <a:off x="1628775" y="577850"/>
            <a:ext cx="6981825" cy="565150"/>
          </a:xfrm>
          <a:noFill/>
          <a:ln/>
        </p:spPr>
        <p:txBody>
          <a:bodyPr>
            <a:normAutofit fontScale="90000"/>
          </a:bodyPr>
          <a:lstStyle/>
          <a:p>
            <a:r>
              <a:rPr lang="en-US" altLang="en-US"/>
              <a:t> </a:t>
            </a:r>
          </a:p>
        </p:txBody>
      </p:sp>
      <p:sp>
        <p:nvSpPr>
          <p:cNvPr id="2914314" name="Rectangle 10"/>
          <p:cNvSpPr>
            <a:spLocks noChangeArrowheads="1"/>
          </p:cNvSpPr>
          <p:nvPr/>
        </p:nvSpPr>
        <p:spPr bwMode="auto">
          <a:xfrm>
            <a:off x="609600" y="1295400"/>
            <a:ext cx="696912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89000"/>
              </a:lnSpc>
            </a:pPr>
            <a:r>
              <a:rPr lang="en-US" altLang="en-US" sz="3200" dirty="0">
                <a:latin typeface="Arial" panose="020B0604020202020204" pitchFamily="34" charset="0"/>
              </a:rPr>
              <a:t>  Acquisition Cycle, Cont’d</a:t>
            </a:r>
          </a:p>
        </p:txBody>
      </p:sp>
      <p:sp>
        <p:nvSpPr>
          <p:cNvPr id="2" name="Slide Number Placeholder 1">
            <a:extLst>
              <a:ext uri="{FF2B5EF4-FFF2-40B4-BE49-F238E27FC236}">
                <a16:creationId xmlns:a16="http://schemas.microsoft.com/office/drawing/2014/main" id="{8841AAC3-2C07-4CDF-8AB2-7727261D4149}"/>
              </a:ext>
            </a:extLst>
          </p:cNvPr>
          <p:cNvSpPr>
            <a:spLocks noGrp="1"/>
          </p:cNvSpPr>
          <p:nvPr>
            <p:ph type="sldNum" sz="quarter" idx="12"/>
          </p:nvPr>
        </p:nvSpPr>
        <p:spPr/>
        <p:txBody>
          <a:bodyPr/>
          <a:lstStyle/>
          <a:p>
            <a:fld id="{56CFE002-18A8-421E-8A7B-CB1625463075}" type="slidenum">
              <a:rPr lang="en-US" smtClean="0"/>
              <a:t>5</a:t>
            </a:fld>
            <a:endParaRPr lang="en-US" dirty="0"/>
          </a:p>
        </p:txBody>
      </p:sp>
    </p:spTree>
    <p:extLst>
      <p:ext uri="{BB962C8B-B14F-4D97-AF65-F5344CB8AC3E}">
        <p14:creationId xmlns:p14="http://schemas.microsoft.com/office/powerpoint/2010/main" val="244753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62" name="Rectangle 2"/>
          <p:cNvSpPr>
            <a:spLocks noGrp="1" noChangeArrowheads="1"/>
          </p:cNvSpPr>
          <p:nvPr>
            <p:ph type="title" idx="4294967295"/>
          </p:nvPr>
        </p:nvSpPr>
        <p:spPr>
          <a:xfrm>
            <a:off x="1380848" y="1103313"/>
            <a:ext cx="6324600" cy="496887"/>
          </a:xfrm>
        </p:spPr>
        <p:txBody>
          <a:bodyPr>
            <a:noAutofit/>
          </a:bodyPr>
          <a:lstStyle/>
          <a:p>
            <a:r>
              <a:rPr lang="en-US" altLang="en-US" sz="2800" dirty="0"/>
              <a:t>Traditional Federal Purchasing Model</a:t>
            </a:r>
          </a:p>
        </p:txBody>
      </p:sp>
      <p:sp>
        <p:nvSpPr>
          <p:cNvPr id="2959363" name="Line 3"/>
          <p:cNvSpPr>
            <a:spLocks noChangeShapeType="1"/>
          </p:cNvSpPr>
          <p:nvPr/>
        </p:nvSpPr>
        <p:spPr bwMode="auto">
          <a:xfrm>
            <a:off x="609600" y="3124200"/>
            <a:ext cx="792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364" name="Line 4"/>
          <p:cNvSpPr>
            <a:spLocks noChangeShapeType="1"/>
          </p:cNvSpPr>
          <p:nvPr/>
        </p:nvSpPr>
        <p:spPr bwMode="auto">
          <a:xfrm>
            <a:off x="609600" y="4114800"/>
            <a:ext cx="792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365" name="Text Box 5"/>
          <p:cNvSpPr txBox="1">
            <a:spLocks noChangeArrowheads="1"/>
          </p:cNvSpPr>
          <p:nvPr/>
        </p:nvSpPr>
        <p:spPr bwMode="auto">
          <a:xfrm>
            <a:off x="609600" y="1981200"/>
            <a:ext cx="171104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2000" dirty="0"/>
              <a:t>Federal</a:t>
            </a:r>
          </a:p>
          <a:p>
            <a:pPr algn="l">
              <a:spcBef>
                <a:spcPct val="0"/>
              </a:spcBef>
            </a:pPr>
            <a:r>
              <a:rPr lang="en-US" altLang="en-US" sz="2000" dirty="0"/>
              <a:t>Buying </a:t>
            </a:r>
          </a:p>
          <a:p>
            <a:pPr algn="l">
              <a:spcBef>
                <a:spcPct val="0"/>
              </a:spcBef>
            </a:pPr>
            <a:r>
              <a:rPr lang="en-US" altLang="en-US" sz="2000" dirty="0"/>
              <a:t>Characteristics</a:t>
            </a:r>
          </a:p>
        </p:txBody>
      </p:sp>
      <p:sp>
        <p:nvSpPr>
          <p:cNvPr id="2959366" name="Text Box 6"/>
          <p:cNvSpPr txBox="1">
            <a:spLocks noChangeArrowheads="1"/>
          </p:cNvSpPr>
          <p:nvPr/>
        </p:nvSpPr>
        <p:spPr bwMode="auto">
          <a:xfrm>
            <a:off x="609600" y="3184525"/>
            <a:ext cx="22558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0"/>
              </a:spcBef>
            </a:pPr>
            <a:r>
              <a:rPr lang="en-US" altLang="en-US" sz="2000" dirty="0"/>
              <a:t>Federal Ordering Process</a:t>
            </a:r>
          </a:p>
        </p:txBody>
      </p:sp>
      <p:sp>
        <p:nvSpPr>
          <p:cNvPr id="2959367" name="Text Box 7"/>
          <p:cNvSpPr txBox="1">
            <a:spLocks noChangeArrowheads="1"/>
          </p:cNvSpPr>
          <p:nvPr/>
        </p:nvSpPr>
        <p:spPr bwMode="auto">
          <a:xfrm>
            <a:off x="609600" y="4175125"/>
            <a:ext cx="1905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0"/>
              </a:spcBef>
            </a:pPr>
            <a:r>
              <a:rPr lang="en-US" altLang="en-US" sz="2000" dirty="0"/>
              <a:t>Federal Cycle Time</a:t>
            </a:r>
          </a:p>
        </p:txBody>
      </p:sp>
      <p:sp>
        <p:nvSpPr>
          <p:cNvPr id="2959368" name="Text Box 8"/>
          <p:cNvSpPr txBox="1">
            <a:spLocks noChangeArrowheads="1"/>
          </p:cNvSpPr>
          <p:nvPr/>
        </p:nvSpPr>
        <p:spPr bwMode="auto">
          <a:xfrm>
            <a:off x="3224350" y="2057400"/>
            <a:ext cx="39384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Char char="•"/>
            </a:pPr>
            <a:r>
              <a:rPr lang="en-US" altLang="en-US" sz="1600" i="0" dirty="0"/>
              <a:t> Detailed requirements</a:t>
            </a:r>
          </a:p>
          <a:p>
            <a:pPr algn="l">
              <a:spcBef>
                <a:spcPct val="0"/>
              </a:spcBef>
              <a:buFontTx/>
              <a:buChar char="•"/>
            </a:pPr>
            <a:r>
              <a:rPr lang="en-US" altLang="en-US" sz="1600" i="0" dirty="0"/>
              <a:t> Highly structured RFP and proposal process</a:t>
            </a:r>
          </a:p>
          <a:p>
            <a:pPr algn="l">
              <a:spcBef>
                <a:spcPct val="0"/>
              </a:spcBef>
              <a:buFontTx/>
              <a:buChar char="•"/>
            </a:pPr>
            <a:r>
              <a:rPr lang="en-US" altLang="en-US" sz="1600" i="0" dirty="0"/>
              <a:t> Formal budget and procurement process</a:t>
            </a:r>
          </a:p>
        </p:txBody>
      </p:sp>
      <p:sp>
        <p:nvSpPr>
          <p:cNvPr id="2959369" name="Text Box 9"/>
          <p:cNvSpPr txBox="1">
            <a:spLocks noChangeArrowheads="1"/>
          </p:cNvSpPr>
          <p:nvPr/>
        </p:nvSpPr>
        <p:spPr bwMode="auto">
          <a:xfrm>
            <a:off x="3222924" y="3213100"/>
            <a:ext cx="44732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Char char="•"/>
            </a:pPr>
            <a:r>
              <a:rPr lang="en-US" altLang="en-US" sz="1600" i="0" dirty="0"/>
              <a:t> Business development activities and white papers</a:t>
            </a:r>
          </a:p>
          <a:p>
            <a:pPr algn="l">
              <a:spcBef>
                <a:spcPct val="0"/>
              </a:spcBef>
              <a:buFontTx/>
              <a:buChar char="•"/>
            </a:pPr>
            <a:r>
              <a:rPr lang="en-US" altLang="en-US" sz="1600" i="0" dirty="0"/>
              <a:t> The proposal machine</a:t>
            </a:r>
          </a:p>
        </p:txBody>
      </p:sp>
      <p:sp>
        <p:nvSpPr>
          <p:cNvPr id="2959370" name="Text Box 10"/>
          <p:cNvSpPr txBox="1">
            <a:spLocks noChangeArrowheads="1"/>
          </p:cNvSpPr>
          <p:nvPr/>
        </p:nvSpPr>
        <p:spPr bwMode="auto">
          <a:xfrm>
            <a:off x="3250376" y="4143375"/>
            <a:ext cx="25408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FontTx/>
              <a:buChar char="•"/>
            </a:pPr>
            <a:r>
              <a:rPr lang="en-US" altLang="en-US" sz="1600" i="0" dirty="0"/>
              <a:t> 6 - 24 month procurement</a:t>
            </a:r>
          </a:p>
          <a:p>
            <a:pPr algn="l">
              <a:spcBef>
                <a:spcPct val="0"/>
              </a:spcBef>
              <a:buFontTx/>
              <a:buChar char="•"/>
            </a:pPr>
            <a:r>
              <a:rPr lang="en-US" altLang="en-US" sz="1600" i="0" dirty="0"/>
              <a:t> 3 - 10 year contract</a:t>
            </a:r>
          </a:p>
        </p:txBody>
      </p:sp>
      <p:sp>
        <p:nvSpPr>
          <p:cNvPr id="2" name="Slide Number Placeholder 1">
            <a:extLst>
              <a:ext uri="{FF2B5EF4-FFF2-40B4-BE49-F238E27FC236}">
                <a16:creationId xmlns:a16="http://schemas.microsoft.com/office/drawing/2014/main" id="{29035018-2001-46AE-B2ED-4962933E0B8F}"/>
              </a:ext>
            </a:extLst>
          </p:cNvPr>
          <p:cNvSpPr>
            <a:spLocks noGrp="1"/>
          </p:cNvSpPr>
          <p:nvPr>
            <p:ph type="sldNum" sz="quarter" idx="12"/>
          </p:nvPr>
        </p:nvSpPr>
        <p:spPr/>
        <p:txBody>
          <a:bodyPr/>
          <a:lstStyle/>
          <a:p>
            <a:fld id="{56CFE002-18A8-421E-8A7B-CB1625463075}" type="slidenum">
              <a:rPr lang="en-US" smtClean="0"/>
              <a:t>6</a:t>
            </a:fld>
            <a:endParaRPr lang="en-US" dirty="0"/>
          </a:p>
        </p:txBody>
      </p:sp>
    </p:spTree>
    <p:extLst>
      <p:ext uri="{BB962C8B-B14F-4D97-AF65-F5344CB8AC3E}">
        <p14:creationId xmlns:p14="http://schemas.microsoft.com/office/powerpoint/2010/main" val="318958580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9906" name="Rectangle 2"/>
          <p:cNvSpPr>
            <a:spLocks noGrp="1" noChangeArrowheads="1"/>
          </p:cNvSpPr>
          <p:nvPr>
            <p:ph type="title" idx="4294967295"/>
          </p:nvPr>
        </p:nvSpPr>
        <p:spPr>
          <a:xfrm>
            <a:off x="0" y="1173163"/>
            <a:ext cx="8229600" cy="808037"/>
          </a:xfrm>
        </p:spPr>
        <p:txBody>
          <a:bodyPr/>
          <a:lstStyle/>
          <a:p>
            <a:r>
              <a:rPr lang="en-US" altLang="en-US"/>
              <a:t>Federal Acquisition Process</a:t>
            </a:r>
          </a:p>
        </p:txBody>
      </p:sp>
      <p:pic>
        <p:nvPicPr>
          <p:cNvPr id="2939908" name="Picture 4" descr="j02328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963" y="2825750"/>
            <a:ext cx="4067175" cy="2889250"/>
          </a:xfrm>
          <a:prstGeom prst="rect">
            <a:avLst/>
          </a:prstGeom>
          <a:noFill/>
          <a:extLst>
            <a:ext uri="{909E8E84-426E-40DD-AFC4-6F175D3DCCD1}">
              <a14:hiddenFill xmlns:a14="http://schemas.microsoft.com/office/drawing/2010/main">
                <a:solidFill>
                  <a:srgbClr val="FFFFFF"/>
                </a:solidFill>
              </a14:hiddenFill>
            </a:ext>
          </a:extLst>
        </p:spPr>
      </p:pic>
      <p:sp>
        <p:nvSpPr>
          <p:cNvPr id="2939915" name="WordArt 11"/>
          <p:cNvSpPr>
            <a:spLocks noChangeArrowheads="1" noChangeShapeType="1"/>
          </p:cNvSpPr>
          <p:nvPr/>
        </p:nvSpPr>
        <p:spPr bwMode="auto">
          <a:xfrm>
            <a:off x="3667125" y="2251075"/>
            <a:ext cx="1208088" cy="3238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600" kern="10" dirty="0">
                <a:ln w="9525">
                  <a:solidFill>
                    <a:srgbClr val="000000"/>
                  </a:solidFill>
                  <a:round/>
                  <a:headEnd type="none" w="sm" len="sm"/>
                  <a:tailEnd type="none" w="sm" len="sm"/>
                </a:ln>
                <a:gradFill rotWithShape="0">
                  <a:gsLst>
                    <a:gs pos="0">
                      <a:srgbClr val="3366FF"/>
                    </a:gs>
                    <a:gs pos="100000">
                      <a:srgbClr val="3366FF">
                        <a:gamma/>
                        <a:shade val="46275"/>
                        <a:invGamma/>
                      </a:srgbClr>
                    </a:gs>
                  </a:gsLst>
                  <a:lin ang="5400000" scaled="1"/>
                </a:gradFill>
                <a:latin typeface="Arial Black" panose="020B0A04020102020204" pitchFamily="34" charset="0"/>
              </a:rPr>
              <a:t>Methods</a:t>
            </a:r>
          </a:p>
        </p:txBody>
      </p:sp>
      <p:sp>
        <p:nvSpPr>
          <p:cNvPr id="2939916" name="WordArt 12"/>
          <p:cNvSpPr>
            <a:spLocks noChangeArrowheads="1" noChangeShapeType="1"/>
          </p:cNvSpPr>
          <p:nvPr/>
        </p:nvSpPr>
        <p:spPr bwMode="auto">
          <a:xfrm>
            <a:off x="1358900" y="4475162"/>
            <a:ext cx="1208088" cy="3238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600" kern="10">
                <a:ln w="9525">
                  <a:solidFill>
                    <a:srgbClr val="000000"/>
                  </a:solidFill>
                  <a:round/>
                  <a:headEnd type="none" w="sm" len="sm"/>
                  <a:tailEnd type="none" w="sm" len="sm"/>
                </a:ln>
                <a:gradFill rotWithShape="0">
                  <a:gsLst>
                    <a:gs pos="0">
                      <a:srgbClr val="3366FF"/>
                    </a:gs>
                    <a:gs pos="100000">
                      <a:srgbClr val="3366FF">
                        <a:gamma/>
                        <a:shade val="46275"/>
                        <a:invGamma/>
                      </a:srgbClr>
                    </a:gs>
                  </a:gsLst>
                  <a:lin ang="5400000" scaled="1"/>
                </a:gradFill>
                <a:latin typeface="Arial Black" panose="020B0A04020102020204" pitchFamily="34" charset="0"/>
              </a:rPr>
              <a:t>Vehicles</a:t>
            </a:r>
          </a:p>
        </p:txBody>
      </p:sp>
      <p:sp>
        <p:nvSpPr>
          <p:cNvPr id="2939917" name="WordArt 13"/>
          <p:cNvSpPr>
            <a:spLocks noChangeArrowheads="1" noChangeShapeType="1"/>
          </p:cNvSpPr>
          <p:nvPr/>
        </p:nvSpPr>
        <p:spPr bwMode="auto">
          <a:xfrm>
            <a:off x="6615113" y="4333875"/>
            <a:ext cx="1233487" cy="4270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600" kern="10">
                <a:ln w="9525">
                  <a:solidFill>
                    <a:srgbClr val="000000"/>
                  </a:solidFill>
                  <a:round/>
                  <a:headEnd type="none" w="sm" len="sm"/>
                  <a:tailEnd type="none" w="sm" len="sm"/>
                </a:ln>
                <a:gradFill rotWithShape="0">
                  <a:gsLst>
                    <a:gs pos="0">
                      <a:srgbClr val="3366FF"/>
                    </a:gs>
                    <a:gs pos="100000">
                      <a:srgbClr val="3366FF">
                        <a:gamma/>
                        <a:shade val="46275"/>
                        <a:invGamma/>
                      </a:srgbClr>
                    </a:gs>
                  </a:gsLst>
                  <a:lin ang="5400000" scaled="1"/>
                </a:gradFill>
                <a:latin typeface="Arial Black" panose="020B0A04020102020204" pitchFamily="34" charset="0"/>
              </a:rPr>
              <a:t>Types</a:t>
            </a:r>
          </a:p>
        </p:txBody>
      </p:sp>
      <p:sp>
        <p:nvSpPr>
          <p:cNvPr id="2" name="Slide Number Placeholder 1">
            <a:extLst>
              <a:ext uri="{FF2B5EF4-FFF2-40B4-BE49-F238E27FC236}">
                <a16:creationId xmlns:a16="http://schemas.microsoft.com/office/drawing/2014/main" id="{1ADE7977-72A6-4A35-AB3A-A97072D837EE}"/>
              </a:ext>
            </a:extLst>
          </p:cNvPr>
          <p:cNvSpPr>
            <a:spLocks noGrp="1"/>
          </p:cNvSpPr>
          <p:nvPr>
            <p:ph type="sldNum" sz="quarter" idx="12"/>
          </p:nvPr>
        </p:nvSpPr>
        <p:spPr/>
        <p:txBody>
          <a:bodyPr/>
          <a:lstStyle/>
          <a:p>
            <a:fld id="{56CFE002-18A8-421E-8A7B-CB1625463075}" type="slidenum">
              <a:rPr lang="en-US" smtClean="0"/>
              <a:t>7</a:t>
            </a:fld>
            <a:endParaRPr lang="en-US" dirty="0"/>
          </a:p>
        </p:txBody>
      </p:sp>
    </p:spTree>
    <p:extLst>
      <p:ext uri="{BB962C8B-B14F-4D97-AF65-F5344CB8AC3E}">
        <p14:creationId xmlns:p14="http://schemas.microsoft.com/office/powerpoint/2010/main" val="2136711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5330" name="Rectangle 2"/>
          <p:cNvSpPr>
            <a:spLocks noGrp="1" noChangeArrowheads="1"/>
          </p:cNvSpPr>
          <p:nvPr>
            <p:ph type="title"/>
          </p:nvPr>
        </p:nvSpPr>
        <p:spPr>
          <a:xfrm>
            <a:off x="609600" y="1104900"/>
            <a:ext cx="8077200" cy="647700"/>
          </a:xfrm>
        </p:spPr>
        <p:txBody>
          <a:bodyPr>
            <a:normAutofit/>
          </a:bodyPr>
          <a:lstStyle/>
          <a:p>
            <a:r>
              <a:rPr lang="en-US" altLang="en-US" sz="3600" dirty="0"/>
              <a:t>Acquisition Process</a:t>
            </a:r>
          </a:p>
        </p:txBody>
      </p:sp>
      <p:sp>
        <p:nvSpPr>
          <p:cNvPr id="2915331" name="Rectangle 3"/>
          <p:cNvSpPr>
            <a:spLocks noGrp="1" noChangeArrowheads="1"/>
          </p:cNvSpPr>
          <p:nvPr>
            <p:ph type="body" idx="1"/>
          </p:nvPr>
        </p:nvSpPr>
        <p:spPr>
          <a:xfrm>
            <a:off x="685800" y="1676400"/>
            <a:ext cx="7772400" cy="4648200"/>
          </a:xfrm>
        </p:spPr>
        <p:txBody>
          <a:bodyPr>
            <a:noAutofit/>
          </a:bodyPr>
          <a:lstStyle/>
          <a:p>
            <a:r>
              <a:rPr lang="en-US" altLang="en-US" sz="2200" dirty="0"/>
              <a:t>Methods  </a:t>
            </a:r>
            <a:endParaRPr lang="en-US" altLang="en-US" sz="1400" dirty="0">
              <a:solidFill>
                <a:srgbClr val="FF0000"/>
              </a:solidFill>
            </a:endParaRPr>
          </a:p>
          <a:p>
            <a:pPr lvl="1"/>
            <a:r>
              <a:rPr lang="en-US" altLang="en-US" sz="2000" dirty="0"/>
              <a:t>Request for Proposal (RFP)</a:t>
            </a:r>
          </a:p>
          <a:p>
            <a:pPr lvl="2"/>
            <a:r>
              <a:rPr lang="en-US" altLang="en-US" sz="1800" dirty="0"/>
              <a:t>RFPs are used in negotiated acquisitions to communicate Government requirements to prospective contractors and to solicit proposals. RFPs for competitive acquisitions shall, at a minimum, describe the Government's requirement and anticipated terms and conditions that will apply to the contract</a:t>
            </a:r>
          </a:p>
          <a:p>
            <a:pPr lvl="1"/>
            <a:r>
              <a:rPr lang="en-US" altLang="en-US" sz="2000" dirty="0"/>
              <a:t>Request for Comments (RFC)</a:t>
            </a:r>
          </a:p>
          <a:p>
            <a:pPr lvl="2">
              <a:lnSpc>
                <a:spcPct val="90000"/>
              </a:lnSpc>
            </a:pPr>
            <a:r>
              <a:rPr lang="en-US" altLang="en-US" sz="1800" dirty="0"/>
              <a:t>RFCs are announcements in </a:t>
            </a:r>
            <a:r>
              <a:rPr lang="en-US" altLang="en-US" sz="1800" dirty="0" err="1"/>
              <a:t>FedBizOpps</a:t>
            </a:r>
            <a:r>
              <a:rPr lang="en-US" altLang="en-US" sz="1800" dirty="0"/>
              <a:t>(FBO) or other publication requesting industry comment on draft specifications</a:t>
            </a:r>
          </a:p>
          <a:p>
            <a:pPr lvl="1">
              <a:lnSpc>
                <a:spcPct val="90000"/>
              </a:lnSpc>
            </a:pPr>
            <a:r>
              <a:rPr lang="en-US" altLang="en-US" sz="2000" dirty="0"/>
              <a:t>Request for Information (RFI)  </a:t>
            </a:r>
          </a:p>
          <a:p>
            <a:pPr lvl="2">
              <a:lnSpc>
                <a:spcPct val="90000"/>
              </a:lnSpc>
            </a:pPr>
            <a:r>
              <a:rPr lang="en-US" altLang="en-US" sz="1800" dirty="0"/>
              <a:t>RFIs are announcements in the FBO or other publication requesting information from industry about a planned acquisition.</a:t>
            </a:r>
          </a:p>
          <a:p>
            <a:pPr lvl="1">
              <a:buFont typeface="Wingdings" panose="05000000000000000000" pitchFamily="2" charset="2"/>
              <a:buNone/>
            </a:pPr>
            <a:endParaRPr lang="en-US" altLang="en-US" sz="2000" dirty="0"/>
          </a:p>
        </p:txBody>
      </p:sp>
      <p:sp>
        <p:nvSpPr>
          <p:cNvPr id="2" name="Slide Number Placeholder 1">
            <a:extLst>
              <a:ext uri="{FF2B5EF4-FFF2-40B4-BE49-F238E27FC236}">
                <a16:creationId xmlns:a16="http://schemas.microsoft.com/office/drawing/2014/main" id="{F2CC8CF1-0B3E-4208-90D9-A78215233EF0}"/>
              </a:ext>
            </a:extLst>
          </p:cNvPr>
          <p:cNvSpPr>
            <a:spLocks noGrp="1"/>
          </p:cNvSpPr>
          <p:nvPr>
            <p:ph type="sldNum" sz="quarter" idx="12"/>
          </p:nvPr>
        </p:nvSpPr>
        <p:spPr/>
        <p:txBody>
          <a:bodyPr/>
          <a:lstStyle/>
          <a:p>
            <a:fld id="{56CFE002-18A8-421E-8A7B-CB1625463075}" type="slidenum">
              <a:rPr lang="en-US" smtClean="0"/>
              <a:t>8</a:t>
            </a:fld>
            <a:endParaRPr lang="en-US" dirty="0"/>
          </a:p>
        </p:txBody>
      </p:sp>
    </p:spTree>
    <p:extLst>
      <p:ext uri="{BB962C8B-B14F-4D97-AF65-F5344CB8AC3E}">
        <p14:creationId xmlns:p14="http://schemas.microsoft.com/office/powerpoint/2010/main" val="208017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6354" name="Rectangle 1026"/>
          <p:cNvSpPr>
            <a:spLocks noGrp="1" noChangeArrowheads="1"/>
          </p:cNvSpPr>
          <p:nvPr>
            <p:ph type="title"/>
          </p:nvPr>
        </p:nvSpPr>
        <p:spPr>
          <a:xfrm>
            <a:off x="1268413" y="577850"/>
            <a:ext cx="7586662" cy="565150"/>
          </a:xfrm>
        </p:spPr>
        <p:txBody>
          <a:bodyPr>
            <a:normAutofit fontScale="90000"/>
          </a:bodyPr>
          <a:lstStyle/>
          <a:p>
            <a:r>
              <a:rPr lang="en-US" altLang="en-US"/>
              <a:t> </a:t>
            </a:r>
          </a:p>
        </p:txBody>
      </p:sp>
      <p:sp>
        <p:nvSpPr>
          <p:cNvPr id="2916355" name="Rectangle 1027"/>
          <p:cNvSpPr>
            <a:spLocks noGrp="1" noChangeArrowheads="1"/>
          </p:cNvSpPr>
          <p:nvPr>
            <p:ph type="body" idx="1"/>
          </p:nvPr>
        </p:nvSpPr>
        <p:spPr>
          <a:xfrm>
            <a:off x="457200" y="2027237"/>
            <a:ext cx="8229600" cy="4525963"/>
          </a:xfrm>
        </p:spPr>
        <p:txBody>
          <a:bodyPr>
            <a:normAutofit/>
          </a:bodyPr>
          <a:lstStyle/>
          <a:p>
            <a:pPr lvl="1">
              <a:lnSpc>
                <a:spcPct val="90000"/>
              </a:lnSpc>
            </a:pPr>
            <a:r>
              <a:rPr lang="en-US" altLang="en-US" sz="2000" dirty="0"/>
              <a:t>Request for Quote (RFQ)</a:t>
            </a:r>
          </a:p>
          <a:p>
            <a:pPr lvl="2">
              <a:lnSpc>
                <a:spcPct val="90000"/>
              </a:lnSpc>
            </a:pPr>
            <a:r>
              <a:rPr lang="en-US" altLang="en-US" sz="1800" dirty="0"/>
              <a:t>The RFQ procedure is used to reduce the time required to solicit and award contracts for the acquisition of commercial items. This procedure can combine the </a:t>
            </a:r>
            <a:r>
              <a:rPr lang="en-US" altLang="en-US" sz="1800" dirty="0" err="1"/>
              <a:t>FedBizOpps</a:t>
            </a:r>
            <a:r>
              <a:rPr lang="en-US" altLang="en-US" sz="1800" dirty="0"/>
              <a:t>(FBO) synopsis and the issuance of the solicitation into a single document.  </a:t>
            </a:r>
            <a:endParaRPr lang="en-US" altLang="en-US" sz="1900" dirty="0"/>
          </a:p>
          <a:p>
            <a:endParaRPr lang="en-US" altLang="en-US" sz="1900" dirty="0"/>
          </a:p>
        </p:txBody>
      </p:sp>
      <p:sp>
        <p:nvSpPr>
          <p:cNvPr id="2916357" name="Rectangle 1029"/>
          <p:cNvSpPr>
            <a:spLocks noChangeArrowheads="1"/>
          </p:cNvSpPr>
          <p:nvPr/>
        </p:nvSpPr>
        <p:spPr bwMode="auto">
          <a:xfrm>
            <a:off x="1268413" y="1219200"/>
            <a:ext cx="610552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89000"/>
              </a:lnSpc>
            </a:pPr>
            <a:r>
              <a:rPr lang="en-US" altLang="en-US" sz="3200" dirty="0">
                <a:latin typeface="Arial" panose="020B0604020202020204" pitchFamily="34" charset="0"/>
              </a:rPr>
              <a:t>Acquisition Process, Cont’d</a:t>
            </a:r>
          </a:p>
        </p:txBody>
      </p:sp>
      <p:sp>
        <p:nvSpPr>
          <p:cNvPr id="2" name="Slide Number Placeholder 1">
            <a:extLst>
              <a:ext uri="{FF2B5EF4-FFF2-40B4-BE49-F238E27FC236}">
                <a16:creationId xmlns:a16="http://schemas.microsoft.com/office/drawing/2014/main" id="{3D2A883E-3595-4853-A707-95F17260488D}"/>
              </a:ext>
            </a:extLst>
          </p:cNvPr>
          <p:cNvSpPr>
            <a:spLocks noGrp="1"/>
          </p:cNvSpPr>
          <p:nvPr>
            <p:ph type="sldNum" sz="quarter" idx="12"/>
          </p:nvPr>
        </p:nvSpPr>
        <p:spPr/>
        <p:txBody>
          <a:bodyPr/>
          <a:lstStyle/>
          <a:p>
            <a:fld id="{56CFE002-18A8-421E-8A7B-CB1625463075}" type="slidenum">
              <a:rPr lang="en-US" smtClean="0"/>
              <a:t>9</a:t>
            </a:fld>
            <a:endParaRPr lang="en-US" dirty="0"/>
          </a:p>
        </p:txBody>
      </p:sp>
    </p:spTree>
    <p:extLst>
      <p:ext uri="{BB962C8B-B14F-4D97-AF65-F5344CB8AC3E}">
        <p14:creationId xmlns:p14="http://schemas.microsoft.com/office/powerpoint/2010/main" val="1789620928"/>
      </p:ext>
    </p:extLst>
  </p:cSld>
  <p:clrMapOvr>
    <a:masterClrMapping/>
  </p:clrMapOvr>
</p:sld>
</file>

<file path=ppt/theme/theme1.xml><?xml version="1.0" encoding="utf-8"?>
<a:theme xmlns:a="http://schemas.openxmlformats.org/drawingml/2006/main" name="GormGroup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629</TotalTime>
  <Words>1353</Words>
  <Application>Microsoft Office PowerPoint</Application>
  <PresentationFormat>On-screen Show (4:3)</PresentationFormat>
  <Paragraphs>272</Paragraphs>
  <Slides>22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Cambria</vt:lpstr>
      <vt:lpstr>Wingdings</vt:lpstr>
      <vt:lpstr>GormGroup PPT theme</vt:lpstr>
      <vt:lpstr>Life Cycle of  Federal Acquisition</vt:lpstr>
      <vt:lpstr>Federal Acquisition Life Cycle</vt:lpstr>
      <vt:lpstr>Acquisition Cycle</vt:lpstr>
      <vt:lpstr>Acquisition Cycle, cont’d</vt:lpstr>
      <vt:lpstr> </vt:lpstr>
      <vt:lpstr>Traditional Federal Purchasing Model</vt:lpstr>
      <vt:lpstr>Federal Acquisition Process</vt:lpstr>
      <vt:lpstr>Acquisition Process</vt:lpstr>
      <vt:lpstr> </vt:lpstr>
      <vt:lpstr> </vt:lpstr>
      <vt:lpstr>Acquisition Process, Cont’d</vt:lpstr>
      <vt:lpstr> </vt:lpstr>
      <vt:lpstr> </vt:lpstr>
      <vt:lpstr> </vt:lpstr>
      <vt:lpstr>Acquisition Process, Cont’d</vt:lpstr>
      <vt:lpstr> </vt:lpstr>
      <vt:lpstr> </vt:lpstr>
      <vt:lpstr> </vt:lpstr>
      <vt:lpstr>Acquisition Dynamics</vt:lpstr>
      <vt:lpstr>Acquisition Dynamics Cont’d</vt:lpstr>
      <vt:lpstr>Acquisition Dynamics, Cont’d</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Paulette</dc:creator>
  <cp:lastModifiedBy>janetclarke@infotechnovate1.onmicrosoft.com</cp:lastModifiedBy>
  <cp:revision>70</cp:revision>
  <dcterms:created xsi:type="dcterms:W3CDTF">2013-06-25T19:04:44Z</dcterms:created>
  <dcterms:modified xsi:type="dcterms:W3CDTF">2017-07-06T11:57:10Z</dcterms:modified>
</cp:coreProperties>
</file>