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69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7416156313794"/>
          <c:y val="0"/>
          <c:w val="0.74301939340915724"/>
          <c:h val="0.934064247403857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Sheet1!$B$4:$B$16</c:f>
              <c:strCache>
                <c:ptCount val="13"/>
                <c:pt idx="0">
                  <c:v>VA</c:v>
                </c:pt>
                <c:pt idx="1">
                  <c:v>Treasury</c:v>
                </c:pt>
                <c:pt idx="2">
                  <c:v>Transportaion</c:v>
                </c:pt>
                <c:pt idx="3">
                  <c:v>State</c:v>
                </c:pt>
                <c:pt idx="4">
                  <c:v>SSA</c:v>
                </c:pt>
                <c:pt idx="5">
                  <c:v>HHS</c:v>
                </c:pt>
                <c:pt idx="6">
                  <c:v>Education</c:v>
                </c:pt>
                <c:pt idx="7">
                  <c:v>DoJ</c:v>
                </c:pt>
                <c:pt idx="8">
                  <c:v>DoI</c:v>
                </c:pt>
                <c:pt idx="9">
                  <c:v>DoD</c:v>
                </c:pt>
                <c:pt idx="10">
                  <c:v>DHS</c:v>
                </c:pt>
                <c:pt idx="11">
                  <c:v>Commerce</c:v>
                </c:pt>
                <c:pt idx="12">
                  <c:v>All Other Agencies</c:v>
                </c:pt>
              </c:strCache>
            </c:strRef>
          </c:cat>
          <c:val>
            <c:numRef>
              <c:f>Sheet1!$C$4:$C$16</c:f>
              <c:numCache>
                <c:formatCode>"$"#,##0_);[Red]\("$"#,##0\)</c:formatCode>
                <c:ptCount val="13"/>
                <c:pt idx="0">
                  <c:v>2045650443</c:v>
                </c:pt>
                <c:pt idx="1">
                  <c:v>781579317</c:v>
                </c:pt>
                <c:pt idx="2">
                  <c:v>628894893</c:v>
                </c:pt>
                <c:pt idx="3">
                  <c:v>1015827874</c:v>
                </c:pt>
                <c:pt idx="4">
                  <c:v>578485170</c:v>
                </c:pt>
                <c:pt idx="5">
                  <c:v>2988878145</c:v>
                </c:pt>
                <c:pt idx="6">
                  <c:v>697444955</c:v>
                </c:pt>
                <c:pt idx="7">
                  <c:v>1526962008</c:v>
                </c:pt>
                <c:pt idx="8">
                  <c:v>515011938</c:v>
                </c:pt>
                <c:pt idx="9">
                  <c:v>9015881751</c:v>
                </c:pt>
                <c:pt idx="10">
                  <c:v>2716592251</c:v>
                </c:pt>
                <c:pt idx="11">
                  <c:v>1090528184</c:v>
                </c:pt>
                <c:pt idx="12">
                  <c:v>3969505113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7-4FFF-AB6F-5B3DD6620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860112"/>
        <c:axId val="494409792"/>
      </c:barChart>
      <c:catAx>
        <c:axId val="41886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>
              <a:lumMod val="95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409792"/>
        <c:crossesAt val="0"/>
        <c:auto val="1"/>
        <c:lblAlgn val="ctr"/>
        <c:lblOffset val="100"/>
        <c:noMultiLvlLbl val="0"/>
      </c:catAx>
      <c:valAx>
        <c:axId val="494409792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86011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pattFill prst="pct5">
          <a:fgClr>
            <a:schemeClr val="lt1"/>
          </a:fgClr>
          <a:bgClr>
            <a:schemeClr val="bg1"/>
          </a:bgClr>
        </a:patt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1C632-BC61-4397-90C0-86EC36143219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95F9D-30AE-494F-97D2-C67BDABC6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0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6" name="Picture 5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8832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1" name="Picture 10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7435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3" name="Picture 12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866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5867400"/>
            <a:ext cx="1066800" cy="4016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867400"/>
            <a:ext cx="2895600" cy="4016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5791200"/>
            <a:ext cx="2133600" cy="401638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9" name="Picture 8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6819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6" name="Picture 5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6815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4900"/>
            <a:ext cx="8077200" cy="80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1219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1" name="Picture 10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170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4900"/>
            <a:ext cx="8077200" cy="8763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55837"/>
            <a:ext cx="38862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55837"/>
            <a:ext cx="3886200" cy="376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096000"/>
            <a:ext cx="4572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2" name="Picture 11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7126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1" name="Picture 10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6053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1" name="Picture 10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43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0" name="Picture 9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6505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0960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0" name="Picture 9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110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672" y="5791200"/>
            <a:ext cx="1066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1872" y="57912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1872" y="5791200"/>
            <a:ext cx="2133600" cy="365125"/>
          </a:xfrm>
          <a:prstGeom prst="rect">
            <a:avLst/>
          </a:prstGeom>
        </p:spPr>
        <p:txBody>
          <a:bodyPr/>
          <a:lstStyle/>
          <a:p>
            <a:fld id="{56CFE002-18A8-421E-8A7B-CB16254630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ppt-heade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3272"/>
          </a:xfrm>
          <a:prstGeom prst="rect">
            <a:avLst/>
          </a:prstGeom>
        </p:spPr>
      </p:pic>
      <p:pic>
        <p:nvPicPr>
          <p:cNvPr id="11" name="Picture 10" descr="gormley-group-ref-notag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7581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3162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1550"/>
            <a:ext cx="8229600" cy="3702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-3"/>
            <a:ext cx="9144000" cy="103327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gormley-group-ref-notag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1371600" cy="61406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6400800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i="1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Unparalleled domain expertise with every single type of GSA and VA Schedule.</a:t>
            </a:r>
            <a:endParaRPr lang="en-US" sz="1400" b="0" i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1000" y="637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kern="1200" dirty="0">
                <a:solidFill>
                  <a:schemeClr val="bg1"/>
                </a:solidFill>
                <a:latin typeface="Cambria"/>
                <a:ea typeface="+mn-ea"/>
                <a:cs typeface="Cambria"/>
              </a:rPr>
              <a:t>www.gormgroup.com</a:t>
            </a:r>
            <a:endParaRPr lang="en-US" sz="1200" b="0" i="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4808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8" r:id="rId2"/>
    <p:sldLayoutId id="2147483753" r:id="rId3"/>
    <p:sldLayoutId id="2147483755" r:id="rId4"/>
    <p:sldLayoutId id="2147483759" r:id="rId5"/>
    <p:sldLayoutId id="2147483760" r:id="rId6"/>
    <p:sldLayoutId id="2147483761" r:id="rId7"/>
    <p:sldLayoutId id="2147483762" r:id="rId8"/>
    <p:sldLayoutId id="2147483649" r:id="rId9"/>
    <p:sldLayoutId id="2147483652" r:id="rId10"/>
    <p:sldLayoutId id="2147483653" r:id="rId11"/>
    <p:sldLayoutId id="214748365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461487" y="1295400"/>
            <a:ext cx="4784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2017 Agency Spend through GSA Schedules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0E0C1F6-93B5-48A6-85C7-E6AFB0D06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630701"/>
              </p:ext>
            </p:extLst>
          </p:nvPr>
        </p:nvGraphicFramePr>
        <p:xfrm>
          <a:off x="1143000" y="2057400"/>
          <a:ext cx="6858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6F3CA4B-2A30-4B9A-8CCF-8EF96BE560F4}"/>
              </a:ext>
            </a:extLst>
          </p:cNvPr>
          <p:cNvSpPr txBox="1"/>
          <p:nvPr/>
        </p:nvSpPr>
        <p:spPr>
          <a:xfrm>
            <a:off x="944213" y="5715000"/>
            <a:ext cx="3475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/>
              <a:t>Note:  Hover over bars to get actual sales numbers</a:t>
            </a:r>
          </a:p>
        </p:txBody>
      </p:sp>
    </p:spTree>
    <p:extLst>
      <p:ext uri="{BB962C8B-B14F-4D97-AF65-F5344CB8AC3E}">
        <p14:creationId xmlns:p14="http://schemas.microsoft.com/office/powerpoint/2010/main" val="4018419592"/>
      </p:ext>
    </p:extLst>
  </p:cSld>
  <p:clrMapOvr>
    <a:masterClrMapping/>
  </p:clrMapOvr>
</p:sld>
</file>

<file path=ppt/theme/theme1.xml><?xml version="1.0" encoding="utf-8"?>
<a:theme xmlns:a="http://schemas.openxmlformats.org/drawingml/2006/main" name="GormGrou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GormGroup PPT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Paulette</dc:creator>
  <cp:lastModifiedBy> </cp:lastModifiedBy>
  <cp:revision>47</cp:revision>
  <dcterms:created xsi:type="dcterms:W3CDTF">2013-06-25T19:04:44Z</dcterms:created>
  <dcterms:modified xsi:type="dcterms:W3CDTF">2018-01-25T13:22:02Z</dcterms:modified>
</cp:coreProperties>
</file>